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35" r:id="rId5"/>
    <p:sldId id="336" r:id="rId6"/>
    <p:sldId id="337" r:id="rId7"/>
    <p:sldId id="348" r:id="rId8"/>
    <p:sldId id="338" r:id="rId9"/>
    <p:sldId id="339" r:id="rId10"/>
    <p:sldId id="349" r:id="rId11"/>
    <p:sldId id="350" r:id="rId12"/>
    <p:sldId id="351" r:id="rId13"/>
    <p:sldId id="352" r:id="rId14"/>
    <p:sldId id="353" r:id="rId15"/>
    <p:sldId id="340" r:id="rId16"/>
    <p:sldId id="341" r:id="rId17"/>
    <p:sldId id="354" r:id="rId18"/>
    <p:sldId id="342" r:id="rId19"/>
    <p:sldId id="355" r:id="rId20"/>
    <p:sldId id="343" r:id="rId21"/>
    <p:sldId id="344" r:id="rId22"/>
    <p:sldId id="345" r:id="rId23"/>
    <p:sldId id="356" r:id="rId24"/>
    <p:sldId id="346" r:id="rId25"/>
    <p:sldId id="357" r:id="rId26"/>
    <p:sldId id="347" r:id="rId27"/>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6089" autoAdjust="0"/>
  </p:normalViewPr>
  <p:slideViewPr>
    <p:cSldViewPr snapToGrid="0">
      <p:cViewPr varScale="1">
        <p:scale>
          <a:sx n="116" d="100"/>
          <a:sy n="116" d="100"/>
        </p:scale>
        <p:origin x="102" y="22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7" d="100"/>
          <a:sy n="97" d="100"/>
        </p:scale>
        <p:origin x="361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9299E6C3-1816-434C-BD42-F84DFC8313FC}" type="datetime1">
              <a:rPr lang="fr-FR" smtClean="0"/>
              <a:t>01/04/2025</a:t>
            </a:fld>
            <a:endParaRPr lang="fr-FR" dirty="0"/>
          </a:p>
        </p:txBody>
      </p:sp>
      <p:sp>
        <p:nvSpPr>
          <p:cNvPr id="4" name="Espace réservé du pied de page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9E9D563E-BCB2-465B-8A3C-AC86CE64F69C}" type="slidenum">
              <a:rPr lang="fr-FR" smtClean="0"/>
              <a:t>‹N°›</a:t>
            </a:fld>
            <a:endParaRPr lang="fr-FR"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6FED21CE-1C69-4866-AF1B-5CB3C50AE843}" type="datetime1">
              <a:rPr lang="fr-FR" smtClean="0"/>
              <a:t>01/04/2025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8B990660-4B7D-4C11-96DB-B19FFA8CA93C}" type="slidenum">
              <a:rPr lang="fr-FR" noProof="0" smtClean="0"/>
              <a:t>‹N°›</a:t>
            </a:fld>
            <a:endParaRPr lang="fr-FR" noProof="0"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a:t>
            </a:fld>
            <a:endParaRPr lang="fr-FR" noProof="0" dirty="0"/>
          </a:p>
        </p:txBody>
      </p:sp>
    </p:spTree>
    <p:extLst>
      <p:ext uri="{BB962C8B-B14F-4D97-AF65-F5344CB8AC3E}">
        <p14:creationId xmlns:p14="http://schemas.microsoft.com/office/powerpoint/2010/main" val="45897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222-B33C-3028-AE83-7CBD839DA26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92E021-3E83-9997-C1B1-CB5CCCD8C349}"/>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594BA15-117D-EF4B-5D5D-D799C8628739}"/>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E4F027A-D90B-C963-CD5B-A74797366D9F}"/>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10</a:t>
            </a:fld>
            <a:endParaRPr lang="fr-FR" noProof="0" dirty="0"/>
          </a:p>
        </p:txBody>
      </p:sp>
    </p:spTree>
    <p:extLst>
      <p:ext uri="{BB962C8B-B14F-4D97-AF65-F5344CB8AC3E}">
        <p14:creationId xmlns:p14="http://schemas.microsoft.com/office/powerpoint/2010/main" val="206441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BBAC2-E91E-1E1C-E277-66F8517671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F9A2AA-81B0-9B3F-A88C-F5773512D22F}"/>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9097728-61D4-FB46-5A4A-EE4B36484D2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B8721D2-E796-949E-E60F-8E71A7EB5508}"/>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11</a:t>
            </a:fld>
            <a:endParaRPr lang="fr-FR" noProof="0" dirty="0"/>
          </a:p>
        </p:txBody>
      </p:sp>
    </p:spTree>
    <p:extLst>
      <p:ext uri="{BB962C8B-B14F-4D97-AF65-F5344CB8AC3E}">
        <p14:creationId xmlns:p14="http://schemas.microsoft.com/office/powerpoint/2010/main" val="2546477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12</a:t>
            </a:fld>
            <a:endParaRPr lang="fr-FR" noProof="0" dirty="0"/>
          </a:p>
        </p:txBody>
      </p:sp>
    </p:spTree>
    <p:extLst>
      <p:ext uri="{BB962C8B-B14F-4D97-AF65-F5344CB8AC3E}">
        <p14:creationId xmlns:p14="http://schemas.microsoft.com/office/powerpoint/2010/main" val="268925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13</a:t>
            </a:fld>
            <a:endParaRPr lang="fr-FR" noProof="0" dirty="0"/>
          </a:p>
        </p:txBody>
      </p:sp>
    </p:spTree>
    <p:extLst>
      <p:ext uri="{BB962C8B-B14F-4D97-AF65-F5344CB8AC3E}">
        <p14:creationId xmlns:p14="http://schemas.microsoft.com/office/powerpoint/2010/main" val="357479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13EE5-1924-95F2-419D-B7AC208989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BF0745-4DCA-0E95-C834-394FD33DEB8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4748673B-4B32-07E1-9EDE-18543485687E}"/>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6F2C2666-1438-F7EE-013A-A98669D63A24}"/>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14</a:t>
            </a:fld>
            <a:endParaRPr lang="fr-FR" noProof="0" dirty="0"/>
          </a:p>
        </p:txBody>
      </p:sp>
    </p:spTree>
    <p:extLst>
      <p:ext uri="{BB962C8B-B14F-4D97-AF65-F5344CB8AC3E}">
        <p14:creationId xmlns:p14="http://schemas.microsoft.com/office/powerpoint/2010/main" val="4288702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15</a:t>
            </a:fld>
            <a:endParaRPr lang="fr-FR" noProof="0" dirty="0"/>
          </a:p>
        </p:txBody>
      </p:sp>
    </p:spTree>
    <p:extLst>
      <p:ext uri="{BB962C8B-B14F-4D97-AF65-F5344CB8AC3E}">
        <p14:creationId xmlns:p14="http://schemas.microsoft.com/office/powerpoint/2010/main" val="1590959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1BF4-C697-054C-C4A8-D62E44F93B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F726F74-879F-5C26-9E01-BC1206BC17B5}"/>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40C13522-E509-8F38-16E1-ACFCC52CA0F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3721D2A-ABFA-8AF0-2810-A14A889B52E7}"/>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16</a:t>
            </a:fld>
            <a:endParaRPr lang="fr-FR" noProof="0" dirty="0"/>
          </a:p>
        </p:txBody>
      </p:sp>
    </p:spTree>
    <p:extLst>
      <p:ext uri="{BB962C8B-B14F-4D97-AF65-F5344CB8AC3E}">
        <p14:creationId xmlns:p14="http://schemas.microsoft.com/office/powerpoint/2010/main" val="3963965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17</a:t>
            </a:fld>
            <a:endParaRPr lang="fr-FR" noProof="0" dirty="0"/>
          </a:p>
        </p:txBody>
      </p:sp>
    </p:spTree>
    <p:extLst>
      <p:ext uri="{BB962C8B-B14F-4D97-AF65-F5344CB8AC3E}">
        <p14:creationId xmlns:p14="http://schemas.microsoft.com/office/powerpoint/2010/main" val="111229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18</a:t>
            </a:fld>
            <a:endParaRPr lang="fr-FR" noProof="0" dirty="0"/>
          </a:p>
        </p:txBody>
      </p:sp>
    </p:spTree>
    <p:extLst>
      <p:ext uri="{BB962C8B-B14F-4D97-AF65-F5344CB8AC3E}">
        <p14:creationId xmlns:p14="http://schemas.microsoft.com/office/powerpoint/2010/main" val="75858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19</a:t>
            </a:fld>
            <a:endParaRPr lang="fr-FR" noProof="0" dirty="0"/>
          </a:p>
        </p:txBody>
      </p:sp>
    </p:spTree>
    <p:extLst>
      <p:ext uri="{BB962C8B-B14F-4D97-AF65-F5344CB8AC3E}">
        <p14:creationId xmlns:p14="http://schemas.microsoft.com/office/powerpoint/2010/main" val="387657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2</a:t>
            </a:fld>
            <a:endParaRPr lang="fr-FR" noProof="0" dirty="0"/>
          </a:p>
        </p:txBody>
      </p:sp>
    </p:spTree>
    <p:extLst>
      <p:ext uri="{BB962C8B-B14F-4D97-AF65-F5344CB8AC3E}">
        <p14:creationId xmlns:p14="http://schemas.microsoft.com/office/powerpoint/2010/main" val="2719333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FF2C6-97EE-6D00-989A-5683103C03C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6B8D46-E3F5-1FF7-3BC7-18FAF9BD1A2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78B2747-2AAE-D2FF-E14D-E3AE905C2F83}"/>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DCFE68A5-D67B-164E-DE2C-2D724229E9CE}"/>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20</a:t>
            </a:fld>
            <a:endParaRPr lang="fr-FR" noProof="0" dirty="0"/>
          </a:p>
        </p:txBody>
      </p:sp>
    </p:spTree>
    <p:extLst>
      <p:ext uri="{BB962C8B-B14F-4D97-AF65-F5344CB8AC3E}">
        <p14:creationId xmlns:p14="http://schemas.microsoft.com/office/powerpoint/2010/main" val="1339417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21</a:t>
            </a:fld>
            <a:endParaRPr lang="fr-FR" noProof="0" dirty="0"/>
          </a:p>
        </p:txBody>
      </p:sp>
    </p:spTree>
    <p:extLst>
      <p:ext uri="{BB962C8B-B14F-4D97-AF65-F5344CB8AC3E}">
        <p14:creationId xmlns:p14="http://schemas.microsoft.com/office/powerpoint/2010/main" val="259788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091E8-CDB7-CF50-7BD1-7C11A6C60B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67BEBFE-7B78-6E45-116C-B8829AE4ADA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27A65ED-1726-B683-EE01-FC223512C318}"/>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727CBB2-55B3-CED2-4105-28E6B6546925}"/>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22</a:t>
            </a:fld>
            <a:endParaRPr lang="fr-FR" noProof="0" dirty="0"/>
          </a:p>
        </p:txBody>
      </p:sp>
    </p:spTree>
    <p:extLst>
      <p:ext uri="{BB962C8B-B14F-4D97-AF65-F5344CB8AC3E}">
        <p14:creationId xmlns:p14="http://schemas.microsoft.com/office/powerpoint/2010/main" val="2030129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23</a:t>
            </a:fld>
            <a:endParaRPr lang="fr-FR" noProof="0" dirty="0"/>
          </a:p>
        </p:txBody>
      </p:sp>
    </p:spTree>
    <p:extLst>
      <p:ext uri="{BB962C8B-B14F-4D97-AF65-F5344CB8AC3E}">
        <p14:creationId xmlns:p14="http://schemas.microsoft.com/office/powerpoint/2010/main" val="38453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3</a:t>
            </a:fld>
            <a:endParaRPr lang="fr-FR" noProof="0" dirty="0"/>
          </a:p>
        </p:txBody>
      </p:sp>
    </p:spTree>
    <p:extLst>
      <p:ext uri="{BB962C8B-B14F-4D97-AF65-F5344CB8AC3E}">
        <p14:creationId xmlns:p14="http://schemas.microsoft.com/office/powerpoint/2010/main" val="14254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8306-3736-B1FE-1831-A53CF9D9BAB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1C03695-D199-DB21-0D45-F758C0E22127}"/>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9D089F95-8AB9-437F-57B3-3556F09560FD}"/>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CC1DA56-304D-24D0-6462-C0935AEB352B}"/>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4</a:t>
            </a:fld>
            <a:endParaRPr lang="fr-FR" noProof="0" dirty="0"/>
          </a:p>
        </p:txBody>
      </p:sp>
    </p:spTree>
    <p:extLst>
      <p:ext uri="{BB962C8B-B14F-4D97-AF65-F5344CB8AC3E}">
        <p14:creationId xmlns:p14="http://schemas.microsoft.com/office/powerpoint/2010/main" val="130517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5</a:t>
            </a:fld>
            <a:endParaRPr lang="fr-FR" noProof="0" dirty="0"/>
          </a:p>
        </p:txBody>
      </p:sp>
    </p:spTree>
    <p:extLst>
      <p:ext uri="{BB962C8B-B14F-4D97-AF65-F5344CB8AC3E}">
        <p14:creationId xmlns:p14="http://schemas.microsoft.com/office/powerpoint/2010/main" val="309127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8B990660-4B7D-4C11-96DB-B19FFA8CA93C}" type="slidenum">
              <a:rPr lang="fr-FR" noProof="0" smtClean="0"/>
              <a:t>6</a:t>
            </a:fld>
            <a:endParaRPr lang="fr-FR" noProof="0" dirty="0"/>
          </a:p>
        </p:txBody>
      </p:sp>
    </p:spTree>
    <p:extLst>
      <p:ext uri="{BB962C8B-B14F-4D97-AF65-F5344CB8AC3E}">
        <p14:creationId xmlns:p14="http://schemas.microsoft.com/office/powerpoint/2010/main" val="2006147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C6E9-8328-9D92-C4F4-9B857589FD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AC9F81-6B2E-40E3-BF9D-6289CB11AB9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6F9BBFC4-2525-C5AC-429C-657141AC7D7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12C19207-5958-3ABC-BDD7-0B3C01524D0A}"/>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7</a:t>
            </a:fld>
            <a:endParaRPr lang="fr-FR" noProof="0" dirty="0"/>
          </a:p>
        </p:txBody>
      </p:sp>
    </p:spTree>
    <p:extLst>
      <p:ext uri="{BB962C8B-B14F-4D97-AF65-F5344CB8AC3E}">
        <p14:creationId xmlns:p14="http://schemas.microsoft.com/office/powerpoint/2010/main" val="105698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17371-B5F8-1165-CB02-6398CB35DC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1B87DB-6068-BDC1-99F4-79F7743A3979}"/>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4F15383F-ACA9-AC9D-251A-849FA7BED548}"/>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D64BFC87-51BF-51F5-80A3-BB71C6831DD9}"/>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8</a:t>
            </a:fld>
            <a:endParaRPr lang="fr-FR" noProof="0" dirty="0"/>
          </a:p>
        </p:txBody>
      </p:sp>
    </p:spTree>
    <p:extLst>
      <p:ext uri="{BB962C8B-B14F-4D97-AF65-F5344CB8AC3E}">
        <p14:creationId xmlns:p14="http://schemas.microsoft.com/office/powerpoint/2010/main" val="293998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ACB4-A84F-31BE-5010-0890C2EDE7D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241FFA-03B5-6D77-E2CC-D15C80085F9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6170D6B-341D-A8C0-9E54-725AE488D6B0}"/>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AF03AAC-E84B-BE83-10B7-8A45E39160B2}"/>
              </a:ext>
            </a:extLst>
          </p:cNvPr>
          <p:cNvSpPr>
            <a:spLocks noGrp="1"/>
          </p:cNvSpPr>
          <p:nvPr>
            <p:ph type="sldNum" sz="quarter" idx="5"/>
          </p:nvPr>
        </p:nvSpPr>
        <p:spPr/>
        <p:txBody>
          <a:bodyPr rtlCol="0"/>
          <a:lstStyle>
            <a:defPPr>
              <a:defRPr lang="fr-FR"/>
            </a:defPPr>
          </a:lstStyle>
          <a:p>
            <a:pPr rtl="0"/>
            <a:fld id="{8B990660-4B7D-4C11-96DB-B19FFA8CA93C}" type="slidenum">
              <a:rPr lang="fr-FR" noProof="0" smtClean="0"/>
              <a:t>9</a:t>
            </a:fld>
            <a:endParaRPr lang="fr-FR" noProof="0" dirty="0"/>
          </a:p>
        </p:txBody>
      </p:sp>
    </p:spTree>
    <p:extLst>
      <p:ext uri="{BB962C8B-B14F-4D97-AF65-F5344CB8AC3E}">
        <p14:creationId xmlns:p14="http://schemas.microsoft.com/office/powerpoint/2010/main" val="683118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rtlCol="0" anchor="b">
            <a:normAutofit/>
          </a:bodyPr>
          <a:lstStyle>
            <a:lvl1pPr algn="l">
              <a:defRPr lang="fr-FR" sz="4000" b="1" baseline="0"/>
            </a:lvl1pPr>
          </a:lstStyle>
          <a:p>
            <a:pPr rtl="0"/>
            <a:r>
              <a:rPr lang="fr-FR"/>
              <a:t>CLIQUEZ POUR AJOUTER UN TITRE</a:t>
            </a:r>
          </a:p>
        </p:txBody>
      </p:sp>
      <p:pic>
        <p:nvPicPr>
          <p:cNvPr id="4" name="Graphisme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ésumé 1">
    <p:spTree>
      <p:nvGrpSpPr>
        <p:cNvPr id="1" name=""/>
        <p:cNvGrpSpPr/>
        <p:nvPr/>
      </p:nvGrpSpPr>
      <p:grpSpPr>
        <a:xfrm>
          <a:off x="0" y="0"/>
          <a:ext cx="0" cy="0"/>
          <a:chOff x="0" y="0"/>
          <a:chExt cx="0" cy="0"/>
        </a:xfrm>
      </p:grpSpPr>
      <p:pic>
        <p:nvPicPr>
          <p:cNvPr id="7" name="Graphisme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fr-FR" sz="2800" baseline="0"/>
            </a:lvl1pPr>
          </a:lstStyle>
          <a:p>
            <a:pPr rtl="0"/>
            <a:r>
              <a:rPr lang="fr-FR"/>
              <a:t>CLIQUEZ POUR AJOUTER UN TITRE</a:t>
            </a:r>
          </a:p>
        </p:txBody>
      </p:sp>
      <p:sp>
        <p:nvSpPr>
          <p:cNvPr id="11" name="Espace réservé du contenu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rtlCol="0">
            <a:normAutofit/>
          </a:bodyPr>
          <a:lstStyle>
            <a:lvl1pPr marL="228600" indent="-228600">
              <a:lnSpc>
                <a:spcPct val="100000"/>
              </a:lnSpc>
              <a:spcBef>
                <a:spcPts val="0"/>
              </a:spcBef>
              <a:spcAft>
                <a:spcPts val="600"/>
              </a:spcAft>
              <a:buFont typeface="Arial" panose="020B0604020202020204" pitchFamily="34" charset="0"/>
              <a:buChar char="•"/>
              <a:defRPr lang="fr-FR" sz="2000"/>
            </a:lvl1pPr>
            <a:lvl2pPr marL="685800" indent="-228600">
              <a:lnSpc>
                <a:spcPct val="100000"/>
              </a:lnSpc>
              <a:spcBef>
                <a:spcPts val="0"/>
              </a:spcBef>
              <a:spcAft>
                <a:spcPts val="600"/>
              </a:spcAft>
              <a:defRPr lang="fr-FR" sz="2000"/>
            </a:lvl2pPr>
            <a:lvl3pPr marL="1143000" indent="-228600">
              <a:lnSpc>
                <a:spcPct val="100000"/>
              </a:lnSpc>
              <a:spcBef>
                <a:spcPts val="0"/>
              </a:spcBef>
              <a:spcAft>
                <a:spcPts val="600"/>
              </a:spcAft>
              <a:defRPr lang="fr-FR" sz="2000"/>
            </a:lvl3pPr>
            <a:lvl4pPr marL="1600200" indent="-228600">
              <a:lnSpc>
                <a:spcPct val="100000"/>
              </a:lnSpc>
              <a:spcBef>
                <a:spcPts val="0"/>
              </a:spcBef>
              <a:spcAft>
                <a:spcPts val="600"/>
              </a:spcAft>
              <a:defRPr lang="fr-FR" sz="2000"/>
            </a:lvl4pPr>
            <a:lvl5pPr marL="2057400" indent="-228600">
              <a:lnSpc>
                <a:spcPct val="100000"/>
              </a:lnSpc>
              <a:spcBef>
                <a:spcPts val="0"/>
              </a:spcBef>
              <a:spcAft>
                <a:spcPts val="600"/>
              </a:spcAft>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u contenu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rtlCol="0">
            <a:normAutofit/>
          </a:bodyPr>
          <a:lstStyle>
            <a:lvl1pPr marL="0" indent="0">
              <a:lnSpc>
                <a:spcPct val="100000"/>
              </a:lnSpc>
              <a:spcBef>
                <a:spcPts val="1000"/>
              </a:spcBef>
              <a:spcAft>
                <a:spcPts val="600"/>
              </a:spcAft>
              <a:buFont typeface="+mj-lt"/>
              <a:buNone/>
              <a:defRPr lang="fr-FR" sz="2000"/>
            </a:lvl1pPr>
            <a:lvl2pPr marL="228600" indent="-228600">
              <a:lnSpc>
                <a:spcPct val="100000"/>
              </a:lnSpc>
              <a:spcBef>
                <a:spcPts val="1000"/>
              </a:spcBef>
              <a:spcAft>
                <a:spcPts val="600"/>
              </a:spcAft>
              <a:buFont typeface="+mj-lt"/>
              <a:buNone/>
              <a:defRPr lang="fr-FR" sz="2000"/>
            </a:lvl2pPr>
            <a:lvl3pPr marL="0" indent="0">
              <a:lnSpc>
                <a:spcPct val="100000"/>
              </a:lnSpc>
              <a:spcBef>
                <a:spcPts val="1000"/>
              </a:spcBef>
              <a:spcAft>
                <a:spcPts val="600"/>
              </a:spcAft>
              <a:buFont typeface="+mj-lt"/>
              <a:buNone/>
              <a:defRPr lang="fr-FR" sz="2000"/>
            </a:lvl3pPr>
            <a:lvl4pPr marL="0" indent="0">
              <a:lnSpc>
                <a:spcPct val="100000"/>
              </a:lnSpc>
              <a:spcBef>
                <a:spcPts val="1000"/>
              </a:spcBef>
              <a:spcAft>
                <a:spcPts val="600"/>
              </a:spcAft>
              <a:buFont typeface="+mj-lt"/>
              <a:buNone/>
              <a:defRPr lang="fr-FR" sz="2000"/>
            </a:lvl4pPr>
            <a:lvl5pPr marL="0" indent="0">
              <a:lnSpc>
                <a:spcPct val="100000"/>
              </a:lnSpc>
              <a:spcBef>
                <a:spcPts val="1000"/>
              </a:spcBef>
              <a:spcAft>
                <a:spcPts val="600"/>
              </a:spcAft>
              <a:buFont typeface="+mj-lt"/>
              <a:buNone/>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fr-FR"/>
            </a:lvl1pPr>
          </a:lstStyle>
          <a:p>
            <a:pPr rtl="0"/>
            <a:r>
              <a:rPr lang="fr-FR"/>
              <a:t>Titre de Présentation</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au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fr-FR" sz="2800" baseline="0"/>
            </a:lvl1pPr>
          </a:lstStyle>
          <a:p>
            <a:pPr rtl="0"/>
            <a:r>
              <a:rPr lang="fr-FR"/>
              <a:t>CLIQUEZ POUR AJOUTER UN TITRE</a:t>
            </a:r>
          </a:p>
        </p:txBody>
      </p:sp>
      <p:sp>
        <p:nvSpPr>
          <p:cNvPr id="11" name="Espace réservé du contenu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rtlCol="0">
            <a:normAutofit/>
          </a:bodyPr>
          <a:lstStyle>
            <a:lvl1pPr marL="228600" indent="-228600">
              <a:lnSpc>
                <a:spcPct val="100000"/>
              </a:lnSpc>
              <a:spcBef>
                <a:spcPts val="0"/>
              </a:spcBef>
              <a:spcAft>
                <a:spcPts val="1200"/>
              </a:spcAft>
              <a:buFont typeface="Arial" panose="020B0604020202020204" pitchFamily="34" charset="0"/>
              <a:buChar char="•"/>
              <a:defRPr lang="fr-FR" sz="2000"/>
            </a:lvl1pPr>
            <a:lvl2pPr marL="685800" indent="-228600">
              <a:lnSpc>
                <a:spcPct val="100000"/>
              </a:lnSpc>
              <a:spcBef>
                <a:spcPts val="500"/>
              </a:spcBef>
              <a:spcAft>
                <a:spcPts val="600"/>
              </a:spcAft>
              <a:defRPr lang="fr-FR" sz="2000"/>
            </a:lvl2pPr>
            <a:lvl3pPr marL="1143000" indent="-228600">
              <a:lnSpc>
                <a:spcPct val="100000"/>
              </a:lnSpc>
              <a:spcBef>
                <a:spcPts val="500"/>
              </a:spcBef>
              <a:spcAft>
                <a:spcPts val="600"/>
              </a:spcAft>
              <a:defRPr lang="fr-FR" sz="2000"/>
            </a:lvl3pPr>
            <a:lvl4pPr marL="1600200" indent="-228600">
              <a:lnSpc>
                <a:spcPct val="100000"/>
              </a:lnSpc>
              <a:spcBef>
                <a:spcPts val="500"/>
              </a:spcBef>
              <a:spcAft>
                <a:spcPts val="600"/>
              </a:spcAft>
              <a:defRPr lang="fr-FR" sz="2000"/>
            </a:lvl4pPr>
            <a:lvl5pPr marL="2057400" indent="-228600">
              <a:lnSpc>
                <a:spcPct val="100000"/>
              </a:lnSpc>
              <a:spcBef>
                <a:spcPts val="500"/>
              </a:spcBef>
              <a:spcAft>
                <a:spcPts val="600"/>
              </a:spcAft>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fr-FR"/>
            </a:lvl1pPr>
          </a:lstStyle>
          <a:p>
            <a:pPr rtl="0"/>
            <a:r>
              <a:rPr lang="fr-FR"/>
              <a:t>Titre de Présentation</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sme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rtlCol="0" anchor="b">
            <a:normAutofit/>
          </a:bodyPr>
          <a:lstStyle>
            <a:lvl1pPr>
              <a:defRPr lang="fr-FR" sz="4000" baseline="0"/>
            </a:lvl1pPr>
          </a:lstStyle>
          <a:p>
            <a:pPr rtl="0"/>
            <a:r>
              <a:rPr lang="fr-FR"/>
              <a:t>Cliquez pour ajouter un titre</a:t>
            </a:r>
          </a:p>
        </p:txBody>
      </p:sp>
      <p:sp>
        <p:nvSpPr>
          <p:cNvPr id="8" name="Espace réservé du texte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rtlCol="0">
            <a:normAutofit/>
          </a:bodyPr>
          <a:lstStyle>
            <a:lvl1pPr marL="0" indent="0">
              <a:lnSpc>
                <a:spcPts val="2400"/>
              </a:lnSpc>
              <a:spcBef>
                <a:spcPts val="0"/>
              </a:spcBef>
              <a:spcAft>
                <a:spcPts val="1200"/>
              </a:spcAft>
              <a:buFont typeface="Arial" panose="020B0604020202020204" pitchFamily="34" charset="0"/>
              <a:buNone/>
              <a:defRPr lang="fr-FR" sz="2000"/>
            </a:lvl1pPr>
            <a:lvl2pPr marL="800100" indent="-342900">
              <a:lnSpc>
                <a:spcPts val="2400"/>
              </a:lnSpc>
              <a:buFont typeface="Arial" panose="020B0604020202020204" pitchFamily="34" charset="0"/>
              <a:buChar char="•"/>
              <a:defRPr lang="fr-FR" sz="2000"/>
            </a:lvl2pPr>
            <a:lvl3pPr marL="1257300" indent="-342900">
              <a:lnSpc>
                <a:spcPts val="2400"/>
              </a:lnSpc>
              <a:buFont typeface="Arial" panose="020B0604020202020204" pitchFamily="34" charset="0"/>
              <a:buChar char="•"/>
              <a:defRPr lang="fr-FR" sz="2000"/>
            </a:lvl3pPr>
            <a:lvl4pPr marL="1714500" indent="-342900">
              <a:lnSpc>
                <a:spcPts val="2400"/>
              </a:lnSpc>
              <a:buFont typeface="Arial" panose="020B0604020202020204" pitchFamily="34" charset="0"/>
              <a:buChar char="•"/>
              <a:defRPr lang="fr-FR" sz="2000"/>
            </a:lvl4pPr>
            <a:lvl5pPr marL="2171700" indent="-342900">
              <a:lnSpc>
                <a:spcPts val="2400"/>
              </a:lnSpc>
              <a:buFont typeface="Arial" panose="020B0604020202020204" pitchFamily="34" charset="0"/>
              <a:buChar char="•"/>
              <a:defRPr lang="fr-FR" sz="2000"/>
            </a:lvl5pPr>
          </a:lstStyle>
          <a:p>
            <a:pPr lvl="0" rtl="0"/>
            <a:r>
              <a:rPr lang="fr-FR"/>
              <a:t>Cliquer pour ajouter du texte</a:t>
            </a:r>
          </a:p>
          <a:p>
            <a:pPr lvl="1" rtl="0"/>
            <a:r>
              <a:rPr lang="fr-FR"/>
              <a:t>Deuxième niveau</a:t>
            </a:r>
          </a:p>
          <a:p>
            <a:pPr lvl="2" rtl="0"/>
            <a:r>
              <a:rPr lang="fr-FR"/>
              <a:t>Troisième niveau </a:t>
            </a:r>
          </a:p>
          <a:p>
            <a:pPr lvl="3" rtl="0"/>
            <a:r>
              <a:rPr lang="fr-FR"/>
              <a:t>Quatrième niveau </a:t>
            </a:r>
          </a:p>
          <a:p>
            <a:pPr lvl="4" rtl="0"/>
            <a:r>
              <a:rPr lang="fr-FR"/>
              <a:t>Cinquième niveau </a:t>
            </a:r>
          </a:p>
          <a:p>
            <a:pPr lvl="0" rtl="0"/>
            <a:endParaRPr lang="fr-FR"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lang="fr-FR" sz="4000"/>
            </a:lvl1pPr>
          </a:lstStyle>
          <a:p>
            <a:pPr rtl="0"/>
            <a:r>
              <a:rPr lang="fr-FR"/>
              <a:t>Cliquez pour ajouter un titre</a:t>
            </a:r>
          </a:p>
        </p:txBody>
      </p:sp>
      <p:grpSp>
        <p:nvGrpSpPr>
          <p:cNvPr id="815" name="Groupe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defPPr>
                <a:defRPr lang="fr-FR"/>
              </a:defPPr>
            </a:lstStyle>
            <a:p>
              <a:pPr rtl="0"/>
              <a:endParaRPr lang="fr-FR"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defPPr>
                <a:defRPr lang="fr-FR"/>
              </a:defPPr>
            </a:lstStyle>
            <a:p>
              <a:pPr rtl="0"/>
              <a:endParaRPr lang="fr-FR"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defPPr>
                <a:defRPr lang="fr-FR"/>
              </a:defPPr>
            </a:lstStyle>
            <a:p>
              <a:pPr rtl="0"/>
              <a:endParaRPr lang="fr-FR"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defPPr>
                <a:defRPr lang="fr-FR"/>
              </a:defPPr>
            </a:lstStyle>
            <a:p>
              <a:pPr rtl="0"/>
              <a:endParaRPr lang="fr-FR"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defPPr>
                <a:defRPr lang="fr-FR"/>
              </a:defPPr>
            </a:lstStyle>
            <a:p>
              <a:pPr rtl="0"/>
              <a:endParaRPr lang="fr-FR"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defPPr>
                <a:defRPr lang="fr-FR"/>
              </a:defPPr>
            </a:lstStyle>
            <a:p>
              <a:pPr rtl="0"/>
              <a:endParaRPr lang="fr-FR"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defPPr>
                <a:defRPr lang="fr-FR"/>
              </a:defPPr>
            </a:lstStyle>
            <a:p>
              <a:pPr rtl="0"/>
              <a:endParaRPr lang="fr-FR"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defPPr>
                <a:defRPr lang="fr-FR"/>
              </a:defPPr>
            </a:lstStyle>
            <a:p>
              <a:pPr rtl="0"/>
              <a:endParaRPr lang="fr-FR"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defPPr>
                <a:defRPr lang="fr-FR"/>
              </a:defPPr>
            </a:lstStyle>
            <a:p>
              <a:pPr rtl="0"/>
              <a:endParaRPr lang="fr-FR"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defPPr>
                <a:defRPr lang="fr-FR"/>
              </a:defPPr>
            </a:lstStyle>
            <a:p>
              <a:pPr rtl="0"/>
              <a:endParaRPr lang="fr-FR"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defPPr>
                <a:defRPr lang="fr-FR"/>
              </a:defPPr>
            </a:lstStyle>
            <a:p>
              <a:pPr rtl="0"/>
              <a:endParaRPr lang="fr-FR"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fr-FR"/>
              </a:defPPr>
            </a:lstStyle>
            <a:p>
              <a:pPr rtl="0"/>
              <a:endParaRPr lang="fr-FR"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defPPr>
                <a:defRPr lang="fr-FR"/>
              </a:defPPr>
            </a:lstStyle>
            <a:p>
              <a:pPr rtl="0"/>
              <a:endParaRPr lang="fr-FR"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defPPr>
                <a:defRPr lang="fr-FR"/>
              </a:defPPr>
            </a:lstStyle>
            <a:p>
              <a:pPr rtl="0"/>
              <a:endParaRPr lang="fr-FR"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defPPr>
                <a:defRPr lang="fr-FR"/>
              </a:defPPr>
            </a:lstStyle>
            <a:p>
              <a:pPr rtl="0"/>
              <a:endParaRPr lang="fr-FR"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defPPr>
                <a:defRPr lang="fr-FR"/>
              </a:defPPr>
            </a:lstStyle>
            <a:p>
              <a:pPr rtl="0"/>
              <a:endParaRPr lang="fr-FR"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defPPr>
                <a:defRPr lang="fr-FR"/>
              </a:defPPr>
            </a:lstStyle>
            <a:p>
              <a:pPr rtl="0"/>
              <a:endParaRPr lang="fr-FR"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defPPr>
                <a:defRPr lang="fr-FR"/>
              </a:defPPr>
            </a:lstStyle>
            <a:p>
              <a:pPr rtl="0"/>
              <a:endParaRPr lang="fr-FR"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defPPr>
                <a:defRPr lang="fr-FR"/>
              </a:defPPr>
            </a:lstStyle>
            <a:p>
              <a:pPr rtl="0"/>
              <a:endParaRPr lang="fr-FR"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defPPr>
                <a:defRPr lang="fr-FR"/>
              </a:defPPr>
            </a:lstStyle>
            <a:p>
              <a:pPr rtl="0"/>
              <a:endParaRPr lang="fr-FR"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defPPr>
                <a:defRPr lang="fr-FR"/>
              </a:defPPr>
            </a:lstStyle>
            <a:p>
              <a:pPr rtl="0"/>
              <a:endParaRPr lang="fr-FR"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defPPr>
                <a:defRPr lang="fr-FR"/>
              </a:defPPr>
            </a:lstStyle>
            <a:p>
              <a:pPr rtl="0"/>
              <a:endParaRPr lang="fr-FR"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defPPr>
                <a:defRPr lang="fr-FR"/>
              </a:defPPr>
            </a:lstStyle>
            <a:p>
              <a:pPr rtl="0"/>
              <a:endParaRPr lang="fr-FR"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defPPr>
                <a:defRPr lang="fr-FR"/>
              </a:defPPr>
            </a:lstStyle>
            <a:p>
              <a:pPr rtl="0"/>
              <a:endParaRPr lang="fr-FR"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defPPr>
                <a:defRPr lang="fr-FR"/>
              </a:defPPr>
            </a:lstStyle>
            <a:p>
              <a:pPr rtl="0"/>
              <a:endParaRPr lang="fr-FR"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defPPr>
                <a:defRPr lang="fr-FR"/>
              </a:defPPr>
            </a:lstStyle>
            <a:p>
              <a:pPr rtl="0"/>
              <a:endParaRPr lang="fr-FR"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defPPr>
                <a:defRPr lang="fr-FR"/>
              </a:defPPr>
            </a:lstStyle>
            <a:p>
              <a:pPr rtl="0"/>
              <a:endParaRPr lang="fr-FR"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defPPr>
                <a:defRPr lang="fr-FR"/>
              </a:defPPr>
            </a:lstStyle>
            <a:p>
              <a:pPr rtl="0"/>
              <a:endParaRPr lang="fr-FR"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defPPr>
                <a:defRPr lang="fr-FR"/>
              </a:defPPr>
            </a:lstStyle>
            <a:p>
              <a:pPr rtl="0"/>
              <a:endParaRPr lang="fr-FR"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defPPr>
                <a:defRPr lang="fr-FR"/>
              </a:defPPr>
            </a:lstStyle>
            <a:p>
              <a:pPr rtl="0"/>
              <a:endParaRPr lang="fr-FR"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defPPr>
                <a:defRPr lang="fr-FR"/>
              </a:defPPr>
            </a:lstStyle>
            <a:p>
              <a:pPr rtl="0"/>
              <a:endParaRPr lang="fr-FR"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defPPr>
                <a:defRPr lang="fr-FR"/>
              </a:defPPr>
            </a:lstStyle>
            <a:p>
              <a:pPr rtl="0"/>
              <a:endParaRPr lang="fr-FR"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defPPr>
                <a:defRPr lang="fr-FR"/>
              </a:defPPr>
            </a:lstStyle>
            <a:p>
              <a:pPr rtl="0"/>
              <a:endParaRPr lang="fr-FR"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defPPr>
                <a:defRPr lang="fr-FR"/>
              </a:defPPr>
            </a:lstStyle>
            <a:p>
              <a:pPr rtl="0"/>
              <a:endParaRPr lang="fr-FR"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defPPr>
                <a:defRPr lang="fr-FR"/>
              </a:defPPr>
            </a:lstStyle>
            <a:p>
              <a:pPr rtl="0"/>
              <a:endParaRPr lang="fr-FR"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defPPr>
                <a:defRPr lang="fr-FR"/>
              </a:defPPr>
            </a:lstStyle>
            <a:p>
              <a:pPr rtl="0"/>
              <a:endParaRPr lang="fr-FR"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defPPr>
                <a:defRPr lang="fr-FR"/>
              </a:defPPr>
            </a:lstStyle>
            <a:p>
              <a:pPr rtl="0"/>
              <a:endParaRPr lang="fr-FR"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defPPr>
                <a:defRPr lang="fr-FR"/>
              </a:defPPr>
            </a:lstStyle>
            <a:p>
              <a:pPr rtl="0"/>
              <a:endParaRPr lang="fr-FR"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defPPr>
                <a:defRPr lang="fr-FR"/>
              </a:defPPr>
            </a:lstStyle>
            <a:p>
              <a:pPr rtl="0"/>
              <a:endParaRPr lang="fr-FR"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defPPr>
                <a:defRPr lang="fr-FR"/>
              </a:defPPr>
            </a:lstStyle>
            <a:p>
              <a:pPr rtl="0"/>
              <a:endParaRPr lang="fr-FR"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defPPr>
                <a:defRPr lang="fr-FR"/>
              </a:defPPr>
            </a:lstStyle>
            <a:p>
              <a:pPr rtl="0"/>
              <a:endParaRPr lang="fr-FR"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defPPr>
                <a:defRPr lang="fr-FR"/>
              </a:defPPr>
            </a:lstStyle>
            <a:p>
              <a:pPr rtl="0"/>
              <a:endParaRPr lang="fr-FR"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defPPr>
                <a:defRPr lang="fr-FR"/>
              </a:defPPr>
            </a:lstStyle>
            <a:p>
              <a:pPr rtl="0"/>
              <a:endParaRPr lang="fr-FR"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defPPr>
                <a:defRPr lang="fr-FR"/>
              </a:defPPr>
            </a:lstStyle>
            <a:p>
              <a:pPr rtl="0"/>
              <a:endParaRPr lang="fr-FR"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defPPr>
                <a:defRPr lang="fr-FR"/>
              </a:defPPr>
            </a:lstStyle>
            <a:p>
              <a:pPr rtl="0"/>
              <a:endParaRPr lang="fr-FR"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defPPr>
                <a:defRPr lang="fr-FR"/>
              </a:defPPr>
            </a:lstStyle>
            <a:p>
              <a:pPr rtl="0"/>
              <a:endParaRPr lang="fr-FR"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defPPr>
                <a:defRPr lang="fr-FR"/>
              </a:defPPr>
            </a:lstStyle>
            <a:p>
              <a:pPr rtl="0"/>
              <a:endParaRPr lang="fr-FR"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defPPr>
                <a:defRPr lang="fr-FR"/>
              </a:defPPr>
            </a:lstStyle>
            <a:p>
              <a:pPr rtl="0"/>
              <a:endParaRPr lang="fr-FR"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defPPr>
                <a:defRPr lang="fr-FR"/>
              </a:defPPr>
            </a:lstStyle>
            <a:p>
              <a:pPr rtl="0"/>
              <a:endParaRPr lang="fr-FR"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defPPr>
                <a:defRPr lang="fr-FR"/>
              </a:defPPr>
            </a:lstStyle>
            <a:p>
              <a:pPr rtl="0"/>
              <a:endParaRPr lang="fr-FR"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defPPr>
                <a:defRPr lang="fr-FR"/>
              </a:defPPr>
            </a:lstStyle>
            <a:p>
              <a:pPr rtl="0"/>
              <a:endParaRPr lang="fr-FR"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rtlCol="0" anchor="b">
            <a:normAutofit/>
          </a:bodyPr>
          <a:lstStyle>
            <a:lvl1pPr>
              <a:defRPr lang="fr-FR" sz="2800" baseline="0"/>
            </a:lvl1pPr>
          </a:lstStyle>
          <a:p>
            <a:pPr rtl="0"/>
            <a:r>
              <a:rPr lang="fr-FR"/>
              <a:t>Cliquez pour ajouter un titre</a:t>
            </a:r>
          </a:p>
        </p:txBody>
      </p:sp>
      <p:sp>
        <p:nvSpPr>
          <p:cNvPr id="8" name="Espace réservé du texte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rtlCol="0">
            <a:normAutofit/>
          </a:bodyPr>
          <a:lstStyle>
            <a:lvl1pPr marL="228600" indent="-228600">
              <a:lnSpc>
                <a:spcPts val="2400"/>
              </a:lnSpc>
              <a:spcBef>
                <a:spcPts val="0"/>
              </a:spcBef>
              <a:spcAft>
                <a:spcPts val="1200"/>
              </a:spcAft>
              <a:buFont typeface="Arial" panose="020B0604020202020204" pitchFamily="34" charset="0"/>
              <a:buChar char="•"/>
              <a:defRPr lang="fr-FR" sz="2000"/>
            </a:lvl1pPr>
            <a:lvl2pPr marL="800100" indent="-342900">
              <a:lnSpc>
                <a:spcPts val="2400"/>
              </a:lnSpc>
              <a:buFont typeface="Arial" panose="020B0604020202020204" pitchFamily="34" charset="0"/>
              <a:buChar char="•"/>
              <a:defRPr lang="fr-FR" sz="2000"/>
            </a:lvl2pPr>
            <a:lvl3pPr marL="1257300" indent="-342900">
              <a:lnSpc>
                <a:spcPts val="2400"/>
              </a:lnSpc>
              <a:buFont typeface="Arial" panose="020B0604020202020204" pitchFamily="34" charset="0"/>
              <a:buChar char="•"/>
              <a:defRPr lang="fr-FR" sz="2000"/>
            </a:lvl3pPr>
            <a:lvl4pPr marL="1714500" indent="-342900">
              <a:lnSpc>
                <a:spcPts val="2400"/>
              </a:lnSpc>
              <a:buFont typeface="Arial" panose="020B0604020202020204" pitchFamily="34" charset="0"/>
              <a:buChar char="•"/>
              <a:defRPr lang="fr-FR" sz="2000"/>
            </a:lvl4pPr>
            <a:lvl5pPr marL="2171700" indent="-342900">
              <a:lnSpc>
                <a:spcPts val="2400"/>
              </a:lnSpc>
              <a:buFont typeface="Arial" panose="020B0604020202020204" pitchFamily="34" charset="0"/>
              <a:buChar char="•"/>
              <a:defRPr lang="fr-FR" sz="2000"/>
            </a:lvl5pPr>
          </a:lstStyle>
          <a:p>
            <a:pPr lvl="0" rtl="0"/>
            <a:r>
              <a:rPr lang="fr-FR"/>
              <a:t>Cliquer pour ajouter du texte</a:t>
            </a:r>
          </a:p>
          <a:p>
            <a:pPr lvl="1" rtl="0"/>
            <a:r>
              <a:rPr lang="fr-FR"/>
              <a:t>Deuxième niveau</a:t>
            </a:r>
          </a:p>
          <a:p>
            <a:pPr lvl="2" rtl="0"/>
            <a:r>
              <a:rPr lang="fr-FR"/>
              <a:t>Troisième niveau </a:t>
            </a:r>
          </a:p>
          <a:p>
            <a:pPr lvl="3" rtl="0"/>
            <a:r>
              <a:rPr lang="fr-FR"/>
              <a:t>Quatrième niveau </a:t>
            </a:r>
          </a:p>
          <a:p>
            <a:pPr lvl="4" rtl="0"/>
            <a:r>
              <a:rPr lang="fr-FR"/>
              <a:t>Cinquième niveau </a:t>
            </a:r>
          </a:p>
          <a:p>
            <a:pPr lvl="0" rtl="0"/>
            <a:endParaRPr lang="fr-FR" dirty="0"/>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fr-FR"/>
            </a:lvl1pPr>
          </a:lstStyle>
          <a:p>
            <a:pPr rtl="0"/>
            <a:r>
              <a:rPr lang="fr-FR"/>
              <a:t>Titre de Présentation</a:t>
            </a:r>
          </a:p>
        </p:txBody>
      </p:sp>
      <p:pic>
        <p:nvPicPr>
          <p:cNvPr id="9" name="Graphisme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se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rtlCol="0" anchor="b">
            <a:normAutofit/>
          </a:bodyPr>
          <a:lstStyle>
            <a:lvl1pPr>
              <a:defRPr lang="fr-FR" sz="4000" baseline="0"/>
            </a:lvl1pPr>
          </a:lstStyle>
          <a:p>
            <a:pPr rtl="0"/>
            <a:r>
              <a:rPr lang="fr-FR"/>
              <a:t>Cliquez pour ajouter un titre</a:t>
            </a:r>
          </a:p>
        </p:txBody>
      </p:sp>
      <p:sp>
        <p:nvSpPr>
          <p:cNvPr id="10" name="Espace réservé d’image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rtlCol="0">
            <a:normAutofit/>
          </a:bodyPr>
          <a:lstStyle>
            <a:lvl1pPr marL="0" indent="0" algn="ctr">
              <a:buNone/>
              <a:defRPr lang="fr-FR" sz="2000"/>
            </a:lvl1pPr>
          </a:lstStyle>
          <a:p>
            <a:pPr rtl="0"/>
            <a:r>
              <a:rPr lang="fr-FR"/>
              <a:t>Cliquez sur l'icône pour ajouter une image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rtlCol="0" anchor="b">
            <a:normAutofit/>
          </a:bodyPr>
          <a:lstStyle>
            <a:lvl1pPr>
              <a:defRPr lang="fr-FR" sz="4000" baseline="0"/>
            </a:lvl1pPr>
          </a:lstStyle>
          <a:p>
            <a:pPr rtl="0"/>
            <a:r>
              <a:rPr lang="fr-FR"/>
              <a:t>Cliquez pour ajouter un titre</a:t>
            </a:r>
          </a:p>
        </p:txBody>
      </p:sp>
      <p:sp>
        <p:nvSpPr>
          <p:cNvPr id="10" name="Espace réservé d’image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rtlCol="0">
            <a:normAutofit/>
          </a:bodyPr>
          <a:lstStyle>
            <a:lvl1pPr marL="0" indent="0" algn="ctr">
              <a:buNone/>
              <a:defRPr lang="fr-FR" sz="2000"/>
            </a:lvl1pPr>
          </a:lstStyle>
          <a:p>
            <a:pPr rtl="0"/>
            <a:r>
              <a:rPr lang="fr-FR"/>
              <a:t>Cliquez sur l'icône pour ajouter une image</a:t>
            </a:r>
          </a:p>
        </p:txBody>
      </p:sp>
      <p:sp>
        <p:nvSpPr>
          <p:cNvPr id="6" name="Espace réservé du texte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rtlCol="0">
            <a:normAutofit/>
          </a:bodyPr>
          <a:lstStyle>
            <a:lvl1pPr marL="0" indent="0">
              <a:buNone/>
              <a:defRPr lang="fr-FR" sz="2800"/>
            </a:lvl1pPr>
            <a:lvl2pPr marL="457200" indent="0">
              <a:buNone/>
              <a:defRPr lang="fr-FR" sz="2400"/>
            </a:lvl2pPr>
            <a:lvl3pPr marL="914400" indent="0">
              <a:buNone/>
              <a:defRPr lang="fr-FR" sz="2000"/>
            </a:lvl3pPr>
            <a:lvl4pPr marL="1371600" indent="0">
              <a:buNone/>
              <a:defRPr lang="fr-FR" sz="1800"/>
            </a:lvl4pPr>
            <a:lvl5pPr marL="1828800" indent="0">
              <a:buNone/>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de section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rtlCol="0" anchor="b">
            <a:normAutofit/>
          </a:bodyPr>
          <a:lstStyle>
            <a:lvl1pPr>
              <a:defRPr lang="fr-FR" sz="4000"/>
            </a:lvl1pPr>
          </a:lstStyle>
          <a:p>
            <a:pPr rtl="0"/>
            <a:r>
              <a:rPr lang="fr-FR"/>
              <a:t>CLIQUEZ POUR AJOUTER UN TITRE</a:t>
            </a:r>
          </a:p>
        </p:txBody>
      </p:sp>
      <p:sp>
        <p:nvSpPr>
          <p:cNvPr id="675" name="Espace réservé du texte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rtlCol="0">
            <a:normAutofit/>
          </a:bodyPr>
          <a:lstStyle>
            <a:lvl1pPr marL="0" indent="0">
              <a:lnSpc>
                <a:spcPts val="2400"/>
              </a:lnSpc>
              <a:buNone/>
              <a:defRPr lang="fr-FR" sz="2800"/>
            </a:lvl1pPr>
            <a:lvl2pPr marL="457200" indent="0">
              <a:lnSpc>
                <a:spcPts val="2400"/>
              </a:lnSpc>
              <a:buNone/>
              <a:defRPr lang="fr-FR" sz="2000"/>
            </a:lvl2pPr>
            <a:lvl3pPr marL="914400" indent="0">
              <a:lnSpc>
                <a:spcPts val="2400"/>
              </a:lnSpc>
              <a:buNone/>
              <a:defRPr lang="fr-FR" sz="2000"/>
            </a:lvl3pPr>
            <a:lvl4pPr marL="1371600" indent="0">
              <a:lnSpc>
                <a:spcPts val="2400"/>
              </a:lnSpc>
              <a:buNone/>
              <a:defRPr lang="fr-FR" sz="2000"/>
            </a:lvl4pPr>
            <a:lvl5pPr marL="1828800" indent="0">
              <a:lnSpc>
                <a:spcPts val="2400"/>
              </a:lnSpc>
              <a:buNone/>
              <a:defRPr lang="fr-FR" sz="2000"/>
            </a:lvl5pPr>
          </a:lstStyle>
          <a:p>
            <a:pPr lvl="0" rtl="0"/>
            <a:r>
              <a:rPr lang="fr-FR"/>
              <a:t>Cliquer pour ajouter du texte</a:t>
            </a:r>
          </a:p>
        </p:txBody>
      </p:sp>
      <p:pic>
        <p:nvPicPr>
          <p:cNvPr id="7" name="Graphisme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fr-FR" sz="2800" baseline="0"/>
            </a:lvl1pPr>
          </a:lstStyle>
          <a:p>
            <a:pPr rtl="0"/>
            <a:r>
              <a:rPr lang="fr-FR"/>
              <a:t>CLIQUEZ POUR AJOUTER UN TITRE</a:t>
            </a:r>
          </a:p>
        </p:txBody>
      </p:sp>
      <p:sp>
        <p:nvSpPr>
          <p:cNvPr id="10" name="Espace réservé du contenu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rtlCol="0">
            <a:normAutofit/>
          </a:bodyPr>
          <a:lstStyle>
            <a:lvl1pPr marL="0" indent="0">
              <a:lnSpc>
                <a:spcPct val="100000"/>
              </a:lnSpc>
              <a:spcBef>
                <a:spcPts val="0"/>
              </a:spcBef>
              <a:spcAft>
                <a:spcPts val="1200"/>
              </a:spcAft>
              <a:buNone/>
              <a:defRPr lang="fr-FR" sz="2000"/>
            </a:lvl1pPr>
            <a:lvl2pPr marL="228600">
              <a:lnSpc>
                <a:spcPct val="100000"/>
              </a:lnSpc>
              <a:spcBef>
                <a:spcPts val="0"/>
              </a:spcBef>
              <a:spcAft>
                <a:spcPts val="1200"/>
              </a:spcAft>
              <a:defRPr lang="fr-FR" sz="2000"/>
            </a:lvl2pPr>
            <a:lvl3pPr marL="685800">
              <a:lnSpc>
                <a:spcPct val="100000"/>
              </a:lnSpc>
              <a:spcBef>
                <a:spcPts val="0"/>
              </a:spcBef>
              <a:spcAft>
                <a:spcPts val="1200"/>
              </a:spcAft>
              <a:defRPr lang="fr-FR" sz="2000"/>
            </a:lvl3pPr>
            <a:lvl4pPr marL="228600">
              <a:lnSpc>
                <a:spcPct val="100000"/>
              </a:lnSpc>
              <a:spcBef>
                <a:spcPts val="0"/>
              </a:spcBef>
              <a:spcAft>
                <a:spcPts val="1200"/>
              </a:spcAft>
              <a:defRPr lang="fr-FR" sz="2000"/>
            </a:lvl4pPr>
            <a:lvl5pPr marL="1143000">
              <a:lnSpc>
                <a:spcPct val="100000"/>
              </a:lnSpc>
              <a:spcBef>
                <a:spcPts val="0"/>
              </a:spcBef>
              <a:spcAft>
                <a:spcPts val="1200"/>
              </a:spcAft>
              <a:defRPr lang="fr-FR" sz="2000"/>
            </a:lvl5pPr>
            <a:lvl6pPr marL="1600200">
              <a:defRPr lang="fr-FR"/>
            </a:lvl6pPr>
          </a:lstStyle>
          <a:p>
            <a:pPr lvl="0" rtl="0"/>
            <a:r>
              <a:rPr lang="fr-FR"/>
              <a:t>Cliquez pour ajouter du contenu</a:t>
            </a:r>
          </a:p>
          <a:p>
            <a:pPr lvl="1" rtl="0"/>
            <a:r>
              <a:rPr lang="fr-FR"/>
              <a:t>Deuxième niveau</a:t>
            </a:r>
          </a:p>
          <a:p>
            <a:pPr lvl="2" rtl="0"/>
            <a:r>
              <a:rPr lang="fr-FR"/>
              <a:t>Troisième niveau</a:t>
            </a:r>
          </a:p>
          <a:p>
            <a:pPr lvl="4" rtl="0"/>
            <a:r>
              <a:rPr lang="fr-FR"/>
              <a:t>Quatrième niveau</a:t>
            </a:r>
          </a:p>
          <a:p>
            <a:pPr lvl="5" rtl="0"/>
            <a:r>
              <a:rPr lang="fr-FR"/>
              <a:t>Cinquième niveau</a:t>
            </a:r>
          </a:p>
        </p:txBody>
      </p:sp>
      <p:sp>
        <p:nvSpPr>
          <p:cNvPr id="11" name="Espace réservé du contenu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rtlCol="0">
            <a:normAutofit/>
          </a:bodyPr>
          <a:lstStyle>
            <a:lvl1pPr marL="0" indent="0">
              <a:lnSpc>
                <a:spcPct val="100000"/>
              </a:lnSpc>
              <a:spcBef>
                <a:spcPts val="0"/>
              </a:spcBef>
              <a:spcAft>
                <a:spcPts val="1200"/>
              </a:spcAft>
              <a:buNone/>
              <a:defRPr lang="fr-FR" sz="2000"/>
            </a:lvl1pPr>
            <a:lvl2pPr marL="228600">
              <a:lnSpc>
                <a:spcPct val="100000"/>
              </a:lnSpc>
              <a:spcBef>
                <a:spcPts val="0"/>
              </a:spcBef>
              <a:spcAft>
                <a:spcPts val="1200"/>
              </a:spcAft>
              <a:defRPr lang="fr-FR" sz="2000"/>
            </a:lvl2pPr>
            <a:lvl3pPr marL="685800">
              <a:lnSpc>
                <a:spcPct val="100000"/>
              </a:lnSpc>
              <a:spcBef>
                <a:spcPts val="0"/>
              </a:spcBef>
              <a:spcAft>
                <a:spcPts val="1200"/>
              </a:spcAft>
              <a:defRPr lang="fr-FR" sz="2000"/>
            </a:lvl3pPr>
            <a:lvl4pPr marL="1143000">
              <a:lnSpc>
                <a:spcPct val="100000"/>
              </a:lnSpc>
              <a:spcBef>
                <a:spcPts val="0"/>
              </a:spcBef>
              <a:spcAft>
                <a:spcPts val="1200"/>
              </a:spcAft>
              <a:defRPr lang="fr-FR" sz="2000"/>
            </a:lvl4pPr>
            <a:lvl5pPr marL="1600200">
              <a:lnSpc>
                <a:spcPct val="100000"/>
              </a:lnSpc>
              <a:spcBef>
                <a:spcPts val="0"/>
              </a:spcBef>
              <a:spcAft>
                <a:spcPts val="1200"/>
              </a:spcAft>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fr-FR"/>
            </a:lvl1pPr>
          </a:lstStyle>
          <a:p>
            <a:pPr rtl="0"/>
            <a:r>
              <a:rPr lang="fr-FR"/>
              <a:t>Titre de Présentation</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deux contenus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rtlCol="0" anchor="b">
            <a:normAutofit/>
          </a:bodyPr>
          <a:lstStyle>
            <a:lvl1pPr>
              <a:defRPr lang="fr-FR" sz="2800" baseline="0"/>
            </a:lvl1pPr>
          </a:lstStyle>
          <a:p>
            <a:pPr rtl="0"/>
            <a:r>
              <a:rPr lang="fr-FR"/>
              <a:t>CLIQUEZ POUR AJOUTER UN TITRE</a:t>
            </a:r>
          </a:p>
        </p:txBody>
      </p:sp>
      <p:sp>
        <p:nvSpPr>
          <p:cNvPr id="10" name="Espace réservé du contenu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rtlCol="0">
            <a:normAutofit/>
          </a:bodyPr>
          <a:lstStyle>
            <a:lvl1pPr marL="320040" indent="-320040">
              <a:lnSpc>
                <a:spcPct val="100000"/>
              </a:lnSpc>
              <a:spcBef>
                <a:spcPts val="0"/>
              </a:spcBef>
              <a:spcAft>
                <a:spcPts val="1200"/>
              </a:spcAft>
              <a:buFont typeface="+mj-lt"/>
              <a:buAutoNum type="arabicPeriod"/>
              <a:defRPr lang="fr-FR" sz="2000"/>
            </a:lvl1pPr>
            <a:lvl2pPr marL="685800" indent="-320040">
              <a:lnSpc>
                <a:spcPct val="100000"/>
              </a:lnSpc>
              <a:spcBef>
                <a:spcPts val="0"/>
              </a:spcBef>
              <a:spcAft>
                <a:spcPts val="1200"/>
              </a:spcAft>
              <a:buFont typeface="+mj-lt"/>
              <a:buAutoNum type="alphaLcPeriod"/>
              <a:defRPr lang="fr-FR" sz="2000"/>
            </a:lvl2pPr>
            <a:lvl3pPr marL="1143000" indent="-320040">
              <a:lnSpc>
                <a:spcPct val="100000"/>
              </a:lnSpc>
              <a:spcBef>
                <a:spcPts val="0"/>
              </a:spcBef>
              <a:spcAft>
                <a:spcPts val="1200"/>
              </a:spcAft>
              <a:buFont typeface="+mj-lt"/>
              <a:buAutoNum type="arabicParenR"/>
              <a:defRPr lang="fr-FR" sz="2000"/>
            </a:lvl3pPr>
            <a:lvl4pPr marL="1600200" indent="-320040">
              <a:lnSpc>
                <a:spcPct val="100000"/>
              </a:lnSpc>
              <a:spcBef>
                <a:spcPts val="0"/>
              </a:spcBef>
              <a:spcAft>
                <a:spcPts val="1200"/>
              </a:spcAft>
              <a:buFont typeface="+mj-lt"/>
              <a:buAutoNum type="alphaLcParenR"/>
              <a:defRPr lang="fr-FR" sz="2000"/>
            </a:lvl4pPr>
            <a:lvl5pPr marL="2057400" indent="-320040">
              <a:lnSpc>
                <a:spcPct val="100000"/>
              </a:lnSpc>
              <a:spcBef>
                <a:spcPts val="0"/>
              </a:spcBef>
              <a:spcAft>
                <a:spcPts val="1200"/>
              </a:spcAft>
              <a:buFont typeface="+mj-lt"/>
              <a:buAutoNum type="romanLcPeriod"/>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1" name="Espace réservé du contenu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rtlCol="0">
            <a:normAutofit/>
          </a:bodyPr>
          <a:lstStyle>
            <a:lvl1pPr marL="0" indent="0">
              <a:lnSpc>
                <a:spcPct val="100000"/>
              </a:lnSpc>
              <a:spcBef>
                <a:spcPts val="0"/>
              </a:spcBef>
              <a:spcAft>
                <a:spcPts val="1200"/>
              </a:spcAft>
              <a:buNone/>
              <a:defRPr lang="fr-FR" sz="2000"/>
            </a:lvl1pPr>
            <a:lvl2pPr marL="228600">
              <a:lnSpc>
                <a:spcPct val="100000"/>
              </a:lnSpc>
              <a:spcBef>
                <a:spcPts val="0"/>
              </a:spcBef>
              <a:spcAft>
                <a:spcPts val="1200"/>
              </a:spcAft>
              <a:defRPr lang="fr-FR" sz="2000"/>
            </a:lvl2pPr>
            <a:lvl3pPr marL="685800">
              <a:lnSpc>
                <a:spcPct val="100000"/>
              </a:lnSpc>
              <a:spcBef>
                <a:spcPts val="0"/>
              </a:spcBef>
              <a:spcAft>
                <a:spcPts val="1200"/>
              </a:spcAft>
              <a:defRPr lang="fr-FR" sz="2000"/>
            </a:lvl3pPr>
            <a:lvl4pPr marL="1143000">
              <a:lnSpc>
                <a:spcPct val="100000"/>
              </a:lnSpc>
              <a:spcBef>
                <a:spcPts val="0"/>
              </a:spcBef>
              <a:spcAft>
                <a:spcPts val="1200"/>
              </a:spcAft>
              <a:defRPr lang="fr-FR" sz="2000"/>
            </a:lvl4pPr>
            <a:lvl5pPr marL="1600200">
              <a:lnSpc>
                <a:spcPct val="100000"/>
              </a:lnSpc>
              <a:spcBef>
                <a:spcPts val="0"/>
              </a:spcBef>
              <a:spcAft>
                <a:spcPts val="1200"/>
              </a:spcAft>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rtlCol="0"/>
          <a:lstStyle>
            <a:lvl1pPr algn="r">
              <a:defRPr lang="fr-FR"/>
            </a:lvl1pPr>
          </a:lstStyle>
          <a:p>
            <a:pPr rtl="0"/>
            <a:r>
              <a:rPr lang="fr-FR"/>
              <a:t>Titre de Présentation</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et contenu du titr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9" name="Graphisme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fr-FR" sz="2800" baseline="0"/>
            </a:lvl1pPr>
          </a:lstStyle>
          <a:p>
            <a:pPr rtl="0"/>
            <a:r>
              <a:rPr lang="fr-FR"/>
              <a:t>Cliquez pour ajouter un titre</a:t>
            </a:r>
          </a:p>
        </p:txBody>
      </p:sp>
      <p:sp>
        <p:nvSpPr>
          <p:cNvPr id="6" name="Espace réservé du texte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rtlCol="0">
            <a:normAutofit/>
          </a:bodyPr>
          <a:lstStyle>
            <a:lvl1pPr marL="0" indent="0">
              <a:lnSpc>
                <a:spcPct val="100000"/>
              </a:lnSpc>
              <a:spcBef>
                <a:spcPts val="0"/>
              </a:spcBef>
              <a:spcAft>
                <a:spcPts val="1200"/>
              </a:spcAft>
              <a:buNone/>
              <a:defRPr lang="fr-FR" sz="2000"/>
            </a:lvl1pPr>
            <a:lvl2pPr marL="457200" indent="0">
              <a:lnSpc>
                <a:spcPct val="100000"/>
              </a:lnSpc>
              <a:spcBef>
                <a:spcPts val="0"/>
              </a:spcBef>
              <a:spcAft>
                <a:spcPts val="1200"/>
              </a:spcAft>
              <a:buNone/>
              <a:defRPr lang="fr-FR" sz="1800"/>
            </a:lvl2pPr>
            <a:lvl3pPr marL="914400" indent="0">
              <a:lnSpc>
                <a:spcPct val="100000"/>
              </a:lnSpc>
              <a:spcBef>
                <a:spcPts val="0"/>
              </a:spcBef>
              <a:spcAft>
                <a:spcPts val="1200"/>
              </a:spcAft>
              <a:buNone/>
              <a:defRPr lang="fr-FR" sz="1600"/>
            </a:lvl3pPr>
            <a:lvl4pPr marL="1371600" indent="0">
              <a:lnSpc>
                <a:spcPct val="100000"/>
              </a:lnSpc>
              <a:spcBef>
                <a:spcPts val="0"/>
              </a:spcBef>
              <a:spcAft>
                <a:spcPts val="1200"/>
              </a:spcAft>
              <a:buNone/>
              <a:defRPr lang="fr-FR" sz="1400"/>
            </a:lvl4pPr>
            <a:lvl5pPr marL="1828800" indent="0">
              <a:lnSpc>
                <a:spcPct val="100000"/>
              </a:lnSpc>
              <a:spcBef>
                <a:spcPts val="0"/>
              </a:spcBef>
              <a:spcAft>
                <a:spcPts val="1200"/>
              </a:spcAft>
              <a:buNone/>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p:txBody>
      </p:sp>
      <p:sp>
        <p:nvSpPr>
          <p:cNvPr id="5" name="Espace réservé du numéro de diapositive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
        <p:nvSpPr>
          <p:cNvPr id="10" name="Espace réservé d’image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rtlCol="0">
            <a:normAutofit/>
          </a:bodyPr>
          <a:lstStyle>
            <a:lvl1pPr marL="0" indent="0" algn="ctr">
              <a:buNone/>
              <a:defRPr lang="fr-FR" sz="2000"/>
            </a:lvl1pPr>
          </a:lstStyle>
          <a:p>
            <a:pPr rtl="0"/>
            <a:r>
              <a:rPr lang="fr-FR"/>
              <a:t>Cliquez sur l'icône pour ajouter une image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au">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rtlCol="0" anchor="b">
            <a:normAutofit/>
          </a:bodyPr>
          <a:lstStyle>
            <a:lvl1pPr>
              <a:defRPr lang="fr-FR" sz="2800" baseline="0"/>
            </a:lvl1pPr>
          </a:lstStyle>
          <a:p>
            <a:pPr rtl="0"/>
            <a:r>
              <a:rPr lang="fr-FR"/>
              <a:t>Cliquez pour ajouter un titre</a:t>
            </a:r>
          </a:p>
        </p:txBody>
      </p:sp>
      <p:sp>
        <p:nvSpPr>
          <p:cNvPr id="6" name="Espace réservé du texte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rtlCol="0">
            <a:normAutofit/>
          </a:bodyPr>
          <a:lstStyle>
            <a:lvl1pPr marL="0" indent="0">
              <a:lnSpc>
                <a:spcPct val="100000"/>
              </a:lnSpc>
              <a:spcBef>
                <a:spcPts val="0"/>
              </a:spcBef>
              <a:spcAft>
                <a:spcPts val="1200"/>
              </a:spcAft>
              <a:buNone/>
              <a:defRPr lang="fr-FR" sz="2000"/>
            </a:lvl1pPr>
            <a:lvl2pPr marL="457200" indent="0">
              <a:lnSpc>
                <a:spcPct val="100000"/>
              </a:lnSpc>
              <a:spcBef>
                <a:spcPts val="0"/>
              </a:spcBef>
              <a:spcAft>
                <a:spcPts val="1200"/>
              </a:spcAft>
              <a:buNone/>
              <a:defRPr lang="fr-FR" sz="1800"/>
            </a:lvl2pPr>
            <a:lvl3pPr marL="914400" indent="0">
              <a:lnSpc>
                <a:spcPct val="100000"/>
              </a:lnSpc>
              <a:spcBef>
                <a:spcPts val="0"/>
              </a:spcBef>
              <a:spcAft>
                <a:spcPts val="1200"/>
              </a:spcAft>
              <a:buNone/>
              <a:defRPr lang="fr-FR" sz="1600"/>
            </a:lvl3pPr>
            <a:lvl4pPr marL="1371600" indent="0">
              <a:lnSpc>
                <a:spcPct val="100000"/>
              </a:lnSpc>
              <a:spcBef>
                <a:spcPts val="0"/>
              </a:spcBef>
              <a:spcAft>
                <a:spcPts val="1200"/>
              </a:spcAft>
              <a:buNone/>
              <a:defRPr lang="fr-FR" sz="1400"/>
            </a:lvl4pPr>
            <a:lvl5pPr marL="1828800" indent="0">
              <a:lnSpc>
                <a:spcPct val="100000"/>
              </a:lnSpc>
              <a:spcBef>
                <a:spcPts val="0"/>
              </a:spcBef>
              <a:spcAft>
                <a:spcPts val="1200"/>
              </a:spcAft>
              <a:buNone/>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p:txBody>
      </p:sp>
      <p:sp>
        <p:nvSpPr>
          <p:cNvPr id="11" name="Espace réservé du contenu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rtlCol="0"/>
          <a:lstStyle>
            <a:lvl1pPr>
              <a:spcBef>
                <a:spcPts val="0"/>
              </a:spcBef>
              <a:spcAft>
                <a:spcPts val="1200"/>
              </a:spcAft>
              <a:defRPr lang="fr-FR"/>
            </a:lvl1pPr>
            <a:lvl2pPr>
              <a:spcBef>
                <a:spcPts val="0"/>
              </a:spcBef>
              <a:spcAft>
                <a:spcPts val="600"/>
              </a:spcAft>
              <a:defRPr lang="fr-FR"/>
            </a:lvl2pPr>
            <a:lvl3pPr>
              <a:spcBef>
                <a:spcPts val="0"/>
              </a:spcBef>
              <a:spcAft>
                <a:spcPts val="600"/>
              </a:spcAft>
              <a:defRPr lang="fr-FR"/>
            </a:lvl3pPr>
            <a:lvl4pPr>
              <a:spcBef>
                <a:spcPts val="0"/>
              </a:spcBef>
              <a:spcAft>
                <a:spcPts val="600"/>
              </a:spcAft>
              <a:defRPr lang="fr-FR" sz="2000"/>
            </a:lvl4pPr>
            <a:lvl5pPr>
              <a:spcBef>
                <a:spcPts val="0"/>
              </a:spcBef>
              <a:spcAft>
                <a:spcPts val="600"/>
              </a:spcAft>
              <a:defRPr lang="fr-FR" sz="2000"/>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rtlCol="0"/>
          <a:lstStyle>
            <a:lvl1pPr>
              <a:defRPr lang="fr-FR" sz="1400">
                <a:latin typeface="+mj-lt"/>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fr-FR"/>
            </a:defPPr>
          </a:lstStyle>
          <a:p>
            <a:pPr rtl="0"/>
            <a:r>
              <a:rPr lang="fr-FR"/>
              <a:t>Modifiez le style du titre</a:t>
            </a:r>
            <a:endParaRPr lang="fr-FR" dirty="0"/>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fr-FR" sz="1000">
                <a:solidFill>
                  <a:schemeClr val="tx1"/>
                </a:solidFill>
              </a:defRPr>
            </a:lvl1pPr>
          </a:lstStyle>
          <a:p>
            <a:pPr rtl="0"/>
            <a:r>
              <a:rPr lang="fr-FR"/>
              <a:t>Titre de Présentation</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lang="fr-FR" sz="1000" b="1">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lang="fr-F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BE0BCE3-7A85-71CE-E027-A8E454AF1454}"/>
              </a:ext>
            </a:extLst>
          </p:cNvPr>
          <p:cNvSpPr>
            <a:spLocks noGrp="1"/>
          </p:cNvSpPr>
          <p:nvPr>
            <p:ph type="ctrTitle"/>
          </p:nvPr>
        </p:nvSpPr>
        <p:spPr>
          <a:xfrm>
            <a:off x="6096000" y="655321"/>
            <a:ext cx="5221224" cy="2582150"/>
          </a:xfrm>
        </p:spPr>
        <p:txBody>
          <a:bodyPr rtlCol="0"/>
          <a:lstStyle>
            <a:defPPr>
              <a:defRPr lang="fr-FR"/>
            </a:defPPr>
          </a:lstStyle>
          <a:p>
            <a:pPr algn="ctr" rtl="0"/>
            <a:r>
              <a:rPr lang="fr-FR" dirty="0"/>
              <a:t>ANTICIPEZ LES BESOIN EN CONSOMMATION DE Bâtiment</a:t>
            </a:r>
          </a:p>
        </p:txBody>
      </p:sp>
      <p:sp>
        <p:nvSpPr>
          <p:cNvPr id="2" name="ZoneTexte 1">
            <a:extLst>
              <a:ext uri="{FF2B5EF4-FFF2-40B4-BE49-F238E27FC236}">
                <a16:creationId xmlns:a16="http://schemas.microsoft.com/office/drawing/2014/main" id="{3F4F1997-6D75-835B-E8CF-F884EB1527FD}"/>
              </a:ext>
            </a:extLst>
          </p:cNvPr>
          <p:cNvSpPr txBox="1"/>
          <p:nvPr/>
        </p:nvSpPr>
        <p:spPr>
          <a:xfrm>
            <a:off x="10017211" y="6488668"/>
            <a:ext cx="2174789" cy="369332"/>
          </a:xfrm>
          <a:prstGeom prst="rect">
            <a:avLst/>
          </a:prstGeom>
          <a:noFill/>
        </p:spPr>
        <p:txBody>
          <a:bodyPr wrap="square" rtlCol="0">
            <a:spAutoFit/>
          </a:bodyPr>
          <a:lstStyle/>
          <a:p>
            <a:r>
              <a:rPr lang="fr-FR" dirty="0"/>
              <a:t>Gourville Jonathan</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FEBF8-D6C0-6C1A-52E4-BD6F015BBB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952E60F-45CD-E009-8ED4-E867A024BE14}"/>
              </a:ext>
            </a:extLst>
          </p:cNvPr>
          <p:cNvSpPr>
            <a:spLocks noGrp="1"/>
          </p:cNvSpPr>
          <p:nvPr>
            <p:ph type="title"/>
          </p:nvPr>
        </p:nvSpPr>
        <p:spPr>
          <a:xfrm>
            <a:off x="893064" y="72518"/>
            <a:ext cx="10405174" cy="611223"/>
          </a:xfrm>
        </p:spPr>
        <p:txBody>
          <a:bodyPr rtlCol="0" anchor="b">
            <a:normAutofit/>
          </a:bodyPr>
          <a:lstStyle>
            <a:defPPr>
              <a:defRPr lang="fr-FR"/>
            </a:defPPr>
          </a:lstStyle>
          <a:p>
            <a:pPr rtl="0"/>
            <a:r>
              <a:rPr lang="fr-FR" dirty="0"/>
              <a:t>Exploration des données</a:t>
            </a:r>
          </a:p>
        </p:txBody>
      </p:sp>
      <p:sp>
        <p:nvSpPr>
          <p:cNvPr id="4" name="Espace réservé du contenu 3">
            <a:extLst>
              <a:ext uri="{FF2B5EF4-FFF2-40B4-BE49-F238E27FC236}">
                <a16:creationId xmlns:a16="http://schemas.microsoft.com/office/drawing/2014/main" id="{3FD18C8E-22A4-DF10-C2E3-E7D3E2E0C833}"/>
              </a:ext>
            </a:extLst>
          </p:cNvPr>
          <p:cNvSpPr>
            <a:spLocks noGrp="1"/>
          </p:cNvSpPr>
          <p:nvPr>
            <p:ph sz="quarter" idx="13"/>
          </p:nvPr>
        </p:nvSpPr>
        <p:spPr>
          <a:xfrm>
            <a:off x="911352" y="683741"/>
            <a:ext cx="4887594" cy="1547319"/>
          </a:xfrm>
        </p:spPr>
        <p:txBody>
          <a:bodyPr rtlCol="0">
            <a:normAutofit/>
          </a:bodyPr>
          <a:lstStyle>
            <a:defPPr>
              <a:defRPr lang="fr-FR"/>
            </a:defPPr>
          </a:lstStyle>
          <a:p>
            <a:pPr rtl="0"/>
            <a:r>
              <a:rPr lang="fr-FR" dirty="0"/>
              <a:t>Par la suite: </a:t>
            </a:r>
          </a:p>
          <a:p>
            <a:pPr marL="342900" indent="-342900" rtl="0">
              <a:buFont typeface="Arial" panose="020B0604020202020204" pitchFamily="34" charset="0"/>
              <a:buChar char="•"/>
            </a:pPr>
            <a:r>
              <a:rPr lang="fr-FR" dirty="0"/>
              <a:t>Analyse des distributions de variables</a:t>
            </a:r>
          </a:p>
          <a:p>
            <a:pPr marL="342900" indent="-342900" rtl="0">
              <a:buFont typeface="Arial" panose="020B0604020202020204" pitchFamily="34" charset="0"/>
              <a:buChar char="•"/>
            </a:pPr>
            <a:r>
              <a:rPr lang="fr-FR" dirty="0"/>
              <a:t>Corrélation entre variable</a:t>
            </a:r>
          </a:p>
        </p:txBody>
      </p:sp>
      <p:sp>
        <p:nvSpPr>
          <p:cNvPr id="3" name="Espace réservé du numéro de diapositive 2">
            <a:extLst>
              <a:ext uri="{FF2B5EF4-FFF2-40B4-BE49-F238E27FC236}">
                <a16:creationId xmlns:a16="http://schemas.microsoft.com/office/drawing/2014/main" id="{4F61C25E-C23C-DA50-115C-A729FB10BE0B}"/>
              </a:ext>
            </a:extLst>
          </p:cNvPr>
          <p:cNvSpPr>
            <a:spLocks noGrp="1"/>
          </p:cNvSpPr>
          <p:nvPr>
            <p:ph type="sldNum" sz="quarter" idx="12"/>
          </p:nvPr>
        </p:nvSpPr>
        <p:spPr>
          <a:xfrm>
            <a:off x="911352" y="6246622"/>
            <a:ext cx="2670048" cy="365125"/>
          </a:xfrm>
        </p:spPr>
        <p:txBody>
          <a:bodyPr rtlCol="0" anchor="ctr">
            <a:normAutofit/>
          </a:bodyPr>
          <a:lstStyle>
            <a:defPPr>
              <a:defRPr lang="fr-FR"/>
            </a:defPPr>
          </a:lstStyle>
          <a:p>
            <a:pPr rtl="0">
              <a:spcAft>
                <a:spcPts val="600"/>
              </a:spcAft>
            </a:pPr>
            <a:fld id="{B5CEABB6-07DC-46E8-9B57-56EC44A396E5}" type="slidenum">
              <a:rPr lang="fr-FR" smtClean="0"/>
              <a:pPr rtl="0">
                <a:spcAft>
                  <a:spcPts val="600"/>
                </a:spcAft>
              </a:pPr>
              <a:t>10</a:t>
            </a:fld>
            <a:endParaRPr lang="fr-FR"/>
          </a:p>
        </p:txBody>
      </p:sp>
      <p:pic>
        <p:nvPicPr>
          <p:cNvPr id="8" name="Image 7">
            <a:extLst>
              <a:ext uri="{FF2B5EF4-FFF2-40B4-BE49-F238E27FC236}">
                <a16:creationId xmlns:a16="http://schemas.microsoft.com/office/drawing/2014/main" id="{695A838D-6CAB-C5BB-C724-8A762520ECEF}"/>
              </a:ext>
            </a:extLst>
          </p:cNvPr>
          <p:cNvPicPr>
            <a:picLocks noChangeAspect="1"/>
          </p:cNvPicPr>
          <p:nvPr/>
        </p:nvPicPr>
        <p:blipFill>
          <a:blip r:embed="rId3"/>
          <a:stretch>
            <a:fillRect/>
          </a:stretch>
        </p:blipFill>
        <p:spPr>
          <a:xfrm>
            <a:off x="5817234" y="683741"/>
            <a:ext cx="6249272" cy="2219635"/>
          </a:xfrm>
          <a:prstGeom prst="rect">
            <a:avLst/>
          </a:prstGeom>
        </p:spPr>
      </p:pic>
      <p:pic>
        <p:nvPicPr>
          <p:cNvPr id="12" name="Image 11">
            <a:extLst>
              <a:ext uri="{FF2B5EF4-FFF2-40B4-BE49-F238E27FC236}">
                <a16:creationId xmlns:a16="http://schemas.microsoft.com/office/drawing/2014/main" id="{87F4E556-DC7D-D005-53EE-53A396622CD4}"/>
              </a:ext>
            </a:extLst>
          </p:cNvPr>
          <p:cNvPicPr>
            <a:picLocks noChangeAspect="1"/>
          </p:cNvPicPr>
          <p:nvPr/>
        </p:nvPicPr>
        <p:blipFill>
          <a:blip r:embed="rId4"/>
          <a:stretch>
            <a:fillRect/>
          </a:stretch>
        </p:blipFill>
        <p:spPr>
          <a:xfrm>
            <a:off x="6095651" y="2933493"/>
            <a:ext cx="4067743" cy="1162212"/>
          </a:xfrm>
          <a:prstGeom prst="rect">
            <a:avLst/>
          </a:prstGeom>
        </p:spPr>
      </p:pic>
      <p:sp>
        <p:nvSpPr>
          <p:cNvPr id="14" name="ZoneTexte 13">
            <a:extLst>
              <a:ext uri="{FF2B5EF4-FFF2-40B4-BE49-F238E27FC236}">
                <a16:creationId xmlns:a16="http://schemas.microsoft.com/office/drawing/2014/main" id="{CADF96AC-09E7-5D7D-A568-980BA2059BC1}"/>
              </a:ext>
            </a:extLst>
          </p:cNvPr>
          <p:cNvSpPr txBox="1"/>
          <p:nvPr/>
        </p:nvSpPr>
        <p:spPr>
          <a:xfrm>
            <a:off x="999063" y="2231060"/>
            <a:ext cx="4887594" cy="523220"/>
          </a:xfrm>
          <a:prstGeom prst="rect">
            <a:avLst/>
          </a:prstGeom>
          <a:noFill/>
        </p:spPr>
        <p:txBody>
          <a:bodyPr wrap="square" rtlCol="0">
            <a:spAutoFit/>
          </a:bodyPr>
          <a:lstStyle/>
          <a:p>
            <a:r>
              <a:rPr lang="fr-FR" sz="1400" dirty="0"/>
              <a:t>Test de normalité sur les différentes variables, mais celui-ci n’est pas concluant</a:t>
            </a:r>
          </a:p>
        </p:txBody>
      </p:sp>
      <p:pic>
        <p:nvPicPr>
          <p:cNvPr id="18" name="Image 17">
            <a:extLst>
              <a:ext uri="{FF2B5EF4-FFF2-40B4-BE49-F238E27FC236}">
                <a16:creationId xmlns:a16="http://schemas.microsoft.com/office/drawing/2014/main" id="{ACD60347-A32E-1A61-678D-2ACC0394D2F5}"/>
              </a:ext>
            </a:extLst>
          </p:cNvPr>
          <p:cNvPicPr>
            <a:picLocks noChangeAspect="1"/>
          </p:cNvPicPr>
          <p:nvPr/>
        </p:nvPicPr>
        <p:blipFill>
          <a:blip r:embed="rId5"/>
          <a:stretch>
            <a:fillRect/>
          </a:stretch>
        </p:blipFill>
        <p:spPr>
          <a:xfrm>
            <a:off x="911352" y="2819177"/>
            <a:ext cx="4239217" cy="2553056"/>
          </a:xfrm>
          <a:prstGeom prst="rect">
            <a:avLst/>
          </a:prstGeom>
        </p:spPr>
      </p:pic>
      <p:sp>
        <p:nvSpPr>
          <p:cNvPr id="19" name="ZoneTexte 18">
            <a:extLst>
              <a:ext uri="{FF2B5EF4-FFF2-40B4-BE49-F238E27FC236}">
                <a16:creationId xmlns:a16="http://schemas.microsoft.com/office/drawing/2014/main" id="{07CC786F-EA20-F422-EE09-5F119CF909E0}"/>
              </a:ext>
            </a:extLst>
          </p:cNvPr>
          <p:cNvSpPr txBox="1"/>
          <p:nvPr/>
        </p:nvSpPr>
        <p:spPr>
          <a:xfrm>
            <a:off x="893064" y="5547817"/>
            <a:ext cx="4887594" cy="523220"/>
          </a:xfrm>
          <a:prstGeom prst="rect">
            <a:avLst/>
          </a:prstGeom>
          <a:noFill/>
        </p:spPr>
        <p:txBody>
          <a:bodyPr wrap="square" rtlCol="0">
            <a:spAutoFit/>
          </a:bodyPr>
          <a:lstStyle/>
          <a:p>
            <a:r>
              <a:rPr lang="fr-FR" sz="1400" dirty="0"/>
              <a:t>Test de normalité sur les différentes </a:t>
            </a:r>
            <a:r>
              <a:rPr lang="fr-FR" sz="1400" dirty="0" err="1"/>
              <a:t>target</a:t>
            </a:r>
            <a:r>
              <a:rPr lang="fr-FR" sz="1400" dirty="0"/>
              <a:t>, mais celui-ci n’est pas concluant aussi.</a:t>
            </a:r>
          </a:p>
        </p:txBody>
      </p:sp>
    </p:spTree>
    <p:extLst>
      <p:ext uri="{BB962C8B-B14F-4D97-AF65-F5344CB8AC3E}">
        <p14:creationId xmlns:p14="http://schemas.microsoft.com/office/powerpoint/2010/main" val="283870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31CD6-3008-CB28-33DF-5A202580E41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FD8AF54-644E-F4E0-4686-35FB6E098530}"/>
              </a:ext>
            </a:extLst>
          </p:cNvPr>
          <p:cNvSpPr>
            <a:spLocks noGrp="1"/>
          </p:cNvSpPr>
          <p:nvPr>
            <p:ph type="title"/>
          </p:nvPr>
        </p:nvSpPr>
        <p:spPr>
          <a:xfrm>
            <a:off x="893064" y="72518"/>
            <a:ext cx="10405174" cy="611223"/>
          </a:xfrm>
        </p:spPr>
        <p:txBody>
          <a:bodyPr rtlCol="0" anchor="b">
            <a:normAutofit/>
          </a:bodyPr>
          <a:lstStyle>
            <a:defPPr>
              <a:defRPr lang="fr-FR"/>
            </a:defPPr>
          </a:lstStyle>
          <a:p>
            <a:pPr rtl="0"/>
            <a:r>
              <a:rPr lang="fr-FR" dirty="0"/>
              <a:t>Exploration des données</a:t>
            </a:r>
          </a:p>
        </p:txBody>
      </p:sp>
      <p:sp>
        <p:nvSpPr>
          <p:cNvPr id="4" name="Espace réservé du contenu 3">
            <a:extLst>
              <a:ext uri="{FF2B5EF4-FFF2-40B4-BE49-F238E27FC236}">
                <a16:creationId xmlns:a16="http://schemas.microsoft.com/office/drawing/2014/main" id="{37CE4809-083A-8C16-3569-3049C7F8C9EC}"/>
              </a:ext>
            </a:extLst>
          </p:cNvPr>
          <p:cNvSpPr>
            <a:spLocks noGrp="1"/>
          </p:cNvSpPr>
          <p:nvPr>
            <p:ph sz="quarter" idx="13"/>
          </p:nvPr>
        </p:nvSpPr>
        <p:spPr>
          <a:xfrm>
            <a:off x="911352" y="683741"/>
            <a:ext cx="4887594" cy="1547319"/>
          </a:xfrm>
        </p:spPr>
        <p:txBody>
          <a:bodyPr rtlCol="0">
            <a:normAutofit/>
          </a:bodyPr>
          <a:lstStyle>
            <a:defPPr>
              <a:defRPr lang="fr-FR"/>
            </a:defPPr>
          </a:lstStyle>
          <a:p>
            <a:pPr rtl="0"/>
            <a:r>
              <a:rPr lang="fr-FR" dirty="0"/>
              <a:t>Par la suite: </a:t>
            </a:r>
          </a:p>
          <a:p>
            <a:pPr marL="342900" indent="-342900" rtl="0">
              <a:buFont typeface="Arial" panose="020B0604020202020204" pitchFamily="34" charset="0"/>
              <a:buChar char="•"/>
            </a:pPr>
            <a:r>
              <a:rPr lang="fr-FR" dirty="0"/>
              <a:t>Analyse des distributions de variables</a:t>
            </a:r>
          </a:p>
          <a:p>
            <a:pPr marL="342900" indent="-342900" rtl="0">
              <a:buFont typeface="Arial" panose="020B0604020202020204" pitchFamily="34" charset="0"/>
              <a:buChar char="•"/>
            </a:pPr>
            <a:r>
              <a:rPr lang="fr-FR" dirty="0"/>
              <a:t>Corrélation entre variable</a:t>
            </a:r>
          </a:p>
        </p:txBody>
      </p:sp>
      <p:sp>
        <p:nvSpPr>
          <p:cNvPr id="3" name="Espace réservé du numéro de diapositive 2">
            <a:extLst>
              <a:ext uri="{FF2B5EF4-FFF2-40B4-BE49-F238E27FC236}">
                <a16:creationId xmlns:a16="http://schemas.microsoft.com/office/drawing/2014/main" id="{CE2E99FF-E47C-5D80-18B0-AD7407D499C8}"/>
              </a:ext>
            </a:extLst>
          </p:cNvPr>
          <p:cNvSpPr>
            <a:spLocks noGrp="1"/>
          </p:cNvSpPr>
          <p:nvPr>
            <p:ph type="sldNum" sz="quarter" idx="12"/>
          </p:nvPr>
        </p:nvSpPr>
        <p:spPr>
          <a:xfrm>
            <a:off x="911352" y="6246622"/>
            <a:ext cx="2670048" cy="365125"/>
          </a:xfrm>
        </p:spPr>
        <p:txBody>
          <a:bodyPr rtlCol="0" anchor="ctr">
            <a:normAutofit/>
          </a:bodyPr>
          <a:lstStyle>
            <a:defPPr>
              <a:defRPr lang="fr-FR"/>
            </a:defPPr>
          </a:lstStyle>
          <a:p>
            <a:pPr rtl="0">
              <a:spcAft>
                <a:spcPts val="600"/>
              </a:spcAft>
            </a:pPr>
            <a:fld id="{B5CEABB6-07DC-46E8-9B57-56EC44A396E5}" type="slidenum">
              <a:rPr lang="fr-FR" smtClean="0"/>
              <a:pPr rtl="0">
                <a:spcAft>
                  <a:spcPts val="600"/>
                </a:spcAft>
              </a:pPr>
              <a:t>11</a:t>
            </a:fld>
            <a:endParaRPr lang="fr-FR"/>
          </a:p>
        </p:txBody>
      </p:sp>
      <p:pic>
        <p:nvPicPr>
          <p:cNvPr id="6" name="Image 5">
            <a:extLst>
              <a:ext uri="{FF2B5EF4-FFF2-40B4-BE49-F238E27FC236}">
                <a16:creationId xmlns:a16="http://schemas.microsoft.com/office/drawing/2014/main" id="{20760472-E1BA-0492-0021-53E237C268A4}"/>
              </a:ext>
            </a:extLst>
          </p:cNvPr>
          <p:cNvPicPr>
            <a:picLocks noChangeAspect="1"/>
          </p:cNvPicPr>
          <p:nvPr/>
        </p:nvPicPr>
        <p:blipFill>
          <a:blip r:embed="rId3"/>
          <a:stretch>
            <a:fillRect/>
          </a:stretch>
        </p:blipFill>
        <p:spPr>
          <a:xfrm>
            <a:off x="911353" y="2025661"/>
            <a:ext cx="4616236" cy="4240431"/>
          </a:xfrm>
          <a:prstGeom prst="rect">
            <a:avLst/>
          </a:prstGeom>
        </p:spPr>
      </p:pic>
      <p:sp>
        <p:nvSpPr>
          <p:cNvPr id="7" name="ZoneTexte 6">
            <a:extLst>
              <a:ext uri="{FF2B5EF4-FFF2-40B4-BE49-F238E27FC236}">
                <a16:creationId xmlns:a16="http://schemas.microsoft.com/office/drawing/2014/main" id="{2ED5F867-F5A9-95ED-B594-C5CD5AC3CA2C}"/>
              </a:ext>
            </a:extLst>
          </p:cNvPr>
          <p:cNvSpPr txBox="1"/>
          <p:nvPr/>
        </p:nvSpPr>
        <p:spPr>
          <a:xfrm>
            <a:off x="6516130" y="782595"/>
            <a:ext cx="5568778" cy="2031325"/>
          </a:xfrm>
          <a:prstGeom prst="rect">
            <a:avLst/>
          </a:prstGeom>
          <a:noFill/>
        </p:spPr>
        <p:txBody>
          <a:bodyPr wrap="square" rtlCol="0">
            <a:spAutoFit/>
          </a:bodyPr>
          <a:lstStyle/>
          <a:p>
            <a:r>
              <a:rPr lang="fr-FR" sz="1400" dirty="0"/>
              <a:t>Corrélations importantes entre variables suivantes:</a:t>
            </a:r>
          </a:p>
          <a:p>
            <a:pPr marL="285750" indent="-285750">
              <a:buFont typeface="Arial" panose="020B0604020202020204" pitchFamily="34" charset="0"/>
              <a:buChar char="•"/>
            </a:pPr>
            <a:r>
              <a:rPr lang="fr-FR" sz="1400" b="0" i="0" dirty="0" err="1">
                <a:solidFill>
                  <a:srgbClr val="000000"/>
                </a:solidFill>
                <a:effectLst/>
                <a:latin typeface="Helvetica Neue"/>
              </a:rPr>
              <a:t>PropertyGFABuilding</a:t>
            </a:r>
            <a:r>
              <a:rPr lang="fr-FR" sz="1400" b="0" i="0" dirty="0">
                <a:solidFill>
                  <a:srgbClr val="000000"/>
                </a:solidFill>
                <a:effectLst/>
                <a:latin typeface="Helvetica Neue"/>
              </a:rPr>
              <a:t>(s) et </a:t>
            </a:r>
            <a:r>
              <a:rPr lang="fr-FR" sz="1400" b="0" i="0" dirty="0" err="1">
                <a:solidFill>
                  <a:srgbClr val="000000"/>
                </a:solidFill>
                <a:effectLst/>
                <a:latin typeface="Helvetica Neue"/>
              </a:rPr>
              <a:t>PropertyGFATotal</a:t>
            </a:r>
            <a:endParaRPr lang="fr-FR" sz="1400" b="0" i="0" dirty="0">
              <a:solidFill>
                <a:srgbClr val="000000"/>
              </a:solidFill>
              <a:effectLst/>
              <a:latin typeface="Helvetica Neue"/>
            </a:endParaRPr>
          </a:p>
          <a:p>
            <a:pPr marL="285750" indent="-285750">
              <a:buFont typeface="Arial" panose="020B0604020202020204" pitchFamily="34" charset="0"/>
              <a:buChar char="•"/>
            </a:pPr>
            <a:r>
              <a:rPr lang="fr-FR" sz="1400" b="0" i="0" dirty="0" err="1">
                <a:solidFill>
                  <a:srgbClr val="000000"/>
                </a:solidFill>
                <a:effectLst/>
                <a:latin typeface="Helvetica Neue"/>
              </a:rPr>
              <a:t>LargestPropertyUseTypeGFA</a:t>
            </a:r>
            <a:r>
              <a:rPr lang="fr-FR" sz="1400" b="0" i="0" dirty="0">
                <a:solidFill>
                  <a:srgbClr val="000000"/>
                </a:solidFill>
                <a:effectLst/>
                <a:latin typeface="Helvetica Neue"/>
              </a:rPr>
              <a:t> et </a:t>
            </a:r>
            <a:r>
              <a:rPr lang="fr-FR" sz="1400" b="0" i="0" dirty="0" err="1">
                <a:solidFill>
                  <a:srgbClr val="000000"/>
                </a:solidFill>
                <a:effectLst/>
                <a:latin typeface="Helvetica Neue"/>
              </a:rPr>
              <a:t>PropertyGFATotal</a:t>
            </a:r>
            <a:endParaRPr lang="fr-FR" sz="1400" b="0" i="0" dirty="0">
              <a:solidFill>
                <a:srgbClr val="000000"/>
              </a:solidFill>
              <a:effectLst/>
              <a:latin typeface="Helvetica Neue"/>
            </a:endParaRPr>
          </a:p>
          <a:p>
            <a:pPr marL="285750" indent="-285750">
              <a:buFont typeface="Arial" panose="020B0604020202020204" pitchFamily="34" charset="0"/>
              <a:buChar char="•"/>
            </a:pPr>
            <a:r>
              <a:rPr lang="fr-FR" sz="1400" b="0" i="0" dirty="0" err="1">
                <a:solidFill>
                  <a:srgbClr val="000000"/>
                </a:solidFill>
                <a:effectLst/>
                <a:latin typeface="Helvetica Neue"/>
              </a:rPr>
              <a:t>LargestPropertyUseTypeGFA</a:t>
            </a:r>
            <a:r>
              <a:rPr lang="fr-FR" sz="1400" b="0" i="0" dirty="0">
                <a:solidFill>
                  <a:srgbClr val="000000"/>
                </a:solidFill>
                <a:effectLst/>
                <a:latin typeface="Helvetica Neue"/>
              </a:rPr>
              <a:t> et </a:t>
            </a:r>
            <a:r>
              <a:rPr lang="fr-FR" sz="1400" b="0" i="0" dirty="0" err="1">
                <a:solidFill>
                  <a:srgbClr val="000000"/>
                </a:solidFill>
                <a:effectLst/>
                <a:latin typeface="Helvetica Neue"/>
              </a:rPr>
              <a:t>PropertyGFABuilding</a:t>
            </a:r>
            <a:r>
              <a:rPr lang="fr-FR" sz="1400" b="0" i="0" dirty="0">
                <a:solidFill>
                  <a:srgbClr val="000000"/>
                </a:solidFill>
                <a:effectLst/>
                <a:latin typeface="Helvetica Neue"/>
              </a:rPr>
              <a:t>(s)</a:t>
            </a:r>
          </a:p>
          <a:p>
            <a:pPr marL="285750" indent="-285750">
              <a:buFont typeface="Arial" panose="020B0604020202020204" pitchFamily="34" charset="0"/>
              <a:buChar char="•"/>
            </a:pPr>
            <a:r>
              <a:rPr lang="fr-FR" sz="1400" b="0" i="0" dirty="0" err="1">
                <a:solidFill>
                  <a:srgbClr val="000000"/>
                </a:solidFill>
                <a:effectLst/>
                <a:latin typeface="Helvetica Neue"/>
              </a:rPr>
              <a:t>SecondLargestPropertyUseTypeGFA</a:t>
            </a:r>
            <a:r>
              <a:rPr lang="fr-FR" sz="1400" b="0" i="0" dirty="0">
                <a:solidFill>
                  <a:srgbClr val="000000"/>
                </a:solidFill>
                <a:effectLst/>
                <a:latin typeface="Helvetica Neue"/>
              </a:rPr>
              <a:t> et </a:t>
            </a:r>
            <a:r>
              <a:rPr lang="fr-FR" sz="1400" b="0" i="0" dirty="0" err="1">
                <a:solidFill>
                  <a:srgbClr val="000000"/>
                </a:solidFill>
                <a:effectLst/>
                <a:latin typeface="Helvetica Neue"/>
              </a:rPr>
              <a:t>PropertyGFATotal</a:t>
            </a:r>
            <a:endParaRPr lang="fr-FR" sz="1400" b="0" i="0" dirty="0">
              <a:solidFill>
                <a:srgbClr val="000000"/>
              </a:solidFill>
              <a:effectLst/>
              <a:latin typeface="Helvetica Neue"/>
            </a:endParaRPr>
          </a:p>
          <a:p>
            <a:pPr marL="285750" indent="-285750">
              <a:buFont typeface="Arial" panose="020B0604020202020204" pitchFamily="34" charset="0"/>
              <a:buChar char="•"/>
            </a:pPr>
            <a:r>
              <a:rPr lang="fr-FR" sz="1400" b="0" i="0" dirty="0" err="1">
                <a:solidFill>
                  <a:srgbClr val="000000"/>
                </a:solidFill>
                <a:effectLst/>
                <a:latin typeface="Helvetica Neue"/>
              </a:rPr>
              <a:t>SecondLargestPropertyUseTypeGFA</a:t>
            </a:r>
            <a:r>
              <a:rPr lang="fr-FR" sz="1400" b="0" i="0" dirty="0">
                <a:solidFill>
                  <a:srgbClr val="000000"/>
                </a:solidFill>
                <a:effectLst/>
                <a:latin typeface="Helvetica Neue"/>
              </a:rPr>
              <a:t> et </a:t>
            </a:r>
            <a:r>
              <a:rPr lang="fr-FR" sz="1400" b="0" i="0" dirty="0" err="1">
                <a:solidFill>
                  <a:srgbClr val="000000"/>
                </a:solidFill>
                <a:effectLst/>
                <a:latin typeface="Helvetica Neue"/>
              </a:rPr>
              <a:t>PropertyGFABuilding</a:t>
            </a:r>
            <a:r>
              <a:rPr lang="fr-FR" sz="1400" b="0" i="0" dirty="0">
                <a:solidFill>
                  <a:srgbClr val="000000"/>
                </a:solidFill>
                <a:effectLst/>
                <a:latin typeface="Helvetica Neue"/>
              </a:rPr>
              <a:t>(s)</a:t>
            </a:r>
          </a:p>
          <a:p>
            <a:endParaRPr lang="fr-FR" sz="1400" dirty="0"/>
          </a:p>
          <a:p>
            <a:r>
              <a:rPr lang="fr-FR" sz="1400" dirty="0"/>
              <a:t>On supprime donc quelques colonnes qui n’ont pas d’utilité pour la suite.</a:t>
            </a:r>
          </a:p>
        </p:txBody>
      </p:sp>
      <p:pic>
        <p:nvPicPr>
          <p:cNvPr id="10" name="Image 9">
            <a:extLst>
              <a:ext uri="{FF2B5EF4-FFF2-40B4-BE49-F238E27FC236}">
                <a16:creationId xmlns:a16="http://schemas.microsoft.com/office/drawing/2014/main" id="{578D71B9-F8A7-AA90-440D-A1307ED90497}"/>
              </a:ext>
            </a:extLst>
          </p:cNvPr>
          <p:cNvPicPr>
            <a:picLocks noChangeAspect="1"/>
          </p:cNvPicPr>
          <p:nvPr/>
        </p:nvPicPr>
        <p:blipFill>
          <a:blip r:embed="rId4"/>
          <a:stretch>
            <a:fillRect/>
          </a:stretch>
        </p:blipFill>
        <p:spPr>
          <a:xfrm>
            <a:off x="6664413" y="2912774"/>
            <a:ext cx="5420495" cy="428685"/>
          </a:xfrm>
          <a:prstGeom prst="rect">
            <a:avLst/>
          </a:prstGeom>
        </p:spPr>
      </p:pic>
      <p:pic>
        <p:nvPicPr>
          <p:cNvPr id="13" name="Image 12">
            <a:extLst>
              <a:ext uri="{FF2B5EF4-FFF2-40B4-BE49-F238E27FC236}">
                <a16:creationId xmlns:a16="http://schemas.microsoft.com/office/drawing/2014/main" id="{D64D5453-12F1-5223-B8A7-588738C58C12}"/>
              </a:ext>
            </a:extLst>
          </p:cNvPr>
          <p:cNvPicPr>
            <a:picLocks noChangeAspect="1"/>
          </p:cNvPicPr>
          <p:nvPr/>
        </p:nvPicPr>
        <p:blipFill>
          <a:blip r:embed="rId5"/>
          <a:stretch>
            <a:fillRect/>
          </a:stretch>
        </p:blipFill>
        <p:spPr>
          <a:xfrm>
            <a:off x="6516130" y="3341459"/>
            <a:ext cx="5420495" cy="3257464"/>
          </a:xfrm>
          <a:prstGeom prst="rect">
            <a:avLst/>
          </a:prstGeom>
        </p:spPr>
      </p:pic>
    </p:spTree>
    <p:extLst>
      <p:ext uri="{BB962C8B-B14F-4D97-AF65-F5344CB8AC3E}">
        <p14:creationId xmlns:p14="http://schemas.microsoft.com/office/powerpoint/2010/main" val="405548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338273" cy="3316893"/>
          </a:xfrm>
        </p:spPr>
        <p:txBody>
          <a:bodyPr rtlCol="0"/>
          <a:lstStyle>
            <a:defPPr>
              <a:defRPr lang="fr-FR"/>
            </a:defPPr>
          </a:lstStyle>
          <a:p>
            <a:pPr rtl="0"/>
            <a:r>
              <a:rPr lang="fr-FR" dirty="0"/>
              <a:t>Modélisation et Evaluation</a:t>
            </a:r>
          </a:p>
        </p:txBody>
      </p:sp>
    </p:spTree>
    <p:extLst>
      <p:ext uri="{BB962C8B-B14F-4D97-AF65-F5344CB8AC3E}">
        <p14:creationId xmlns:p14="http://schemas.microsoft.com/office/powerpoint/2010/main" val="4043390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3F4228-0DC4-4119-B9C7-6C936C41E980}"/>
              </a:ext>
            </a:extLst>
          </p:cNvPr>
          <p:cNvSpPr>
            <a:spLocks noGrp="1"/>
          </p:cNvSpPr>
          <p:nvPr>
            <p:ph type="title"/>
          </p:nvPr>
        </p:nvSpPr>
        <p:spPr>
          <a:xfrm>
            <a:off x="911352" y="-800693"/>
            <a:ext cx="10405174" cy="1326514"/>
          </a:xfrm>
        </p:spPr>
        <p:txBody>
          <a:bodyPr rtlCol="0"/>
          <a:lstStyle>
            <a:defPPr>
              <a:defRPr lang="fr-FR"/>
            </a:defPPr>
          </a:lstStyle>
          <a:p>
            <a:pPr rtl="0"/>
            <a:r>
              <a:rPr lang="fr-FR" dirty="0"/>
              <a:t>PREPROCESSING des cibles</a:t>
            </a:r>
          </a:p>
        </p:txBody>
      </p:sp>
      <p:sp>
        <p:nvSpPr>
          <p:cNvPr id="3" name="Espace réservé du numéro de diapositive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13</a:t>
            </a:fld>
            <a:endParaRPr lang="fr-FR" dirty="0"/>
          </a:p>
        </p:txBody>
      </p:sp>
      <p:pic>
        <p:nvPicPr>
          <p:cNvPr id="11" name="Espace réservé du contenu 10">
            <a:extLst>
              <a:ext uri="{FF2B5EF4-FFF2-40B4-BE49-F238E27FC236}">
                <a16:creationId xmlns:a16="http://schemas.microsoft.com/office/drawing/2014/main" id="{B06FDB53-9620-4F64-14C8-DF1EC2EB9FF2}"/>
              </a:ext>
            </a:extLst>
          </p:cNvPr>
          <p:cNvPicPr>
            <a:picLocks noGrp="1" noChangeAspect="1"/>
          </p:cNvPicPr>
          <p:nvPr>
            <p:ph sz="quarter" idx="13"/>
          </p:nvPr>
        </p:nvPicPr>
        <p:blipFill>
          <a:blip r:embed="rId3"/>
          <a:stretch>
            <a:fillRect/>
          </a:stretch>
        </p:blipFill>
        <p:spPr>
          <a:xfrm>
            <a:off x="74242" y="623417"/>
            <a:ext cx="2707959" cy="2729383"/>
          </a:xfrm>
        </p:spPr>
      </p:pic>
      <p:pic>
        <p:nvPicPr>
          <p:cNvPr id="13" name="Espace réservé du contenu 12">
            <a:extLst>
              <a:ext uri="{FF2B5EF4-FFF2-40B4-BE49-F238E27FC236}">
                <a16:creationId xmlns:a16="http://schemas.microsoft.com/office/drawing/2014/main" id="{2F63F99D-0DA6-4D6B-BDCC-D092E1388856}"/>
              </a:ext>
            </a:extLst>
          </p:cNvPr>
          <p:cNvPicPr>
            <a:picLocks noGrp="1" noChangeAspect="1"/>
          </p:cNvPicPr>
          <p:nvPr>
            <p:ph sz="quarter" idx="14"/>
          </p:nvPr>
        </p:nvPicPr>
        <p:blipFill>
          <a:blip r:embed="rId4"/>
          <a:stretch>
            <a:fillRect/>
          </a:stretch>
        </p:blipFill>
        <p:spPr>
          <a:xfrm>
            <a:off x="3017607" y="623416"/>
            <a:ext cx="3315859" cy="2729383"/>
          </a:xfrm>
        </p:spPr>
      </p:pic>
      <p:pic>
        <p:nvPicPr>
          <p:cNvPr id="15" name="Image 14">
            <a:extLst>
              <a:ext uri="{FF2B5EF4-FFF2-40B4-BE49-F238E27FC236}">
                <a16:creationId xmlns:a16="http://schemas.microsoft.com/office/drawing/2014/main" id="{CA8F4900-6A1B-BEA2-2593-B38D0E8C81D9}"/>
              </a:ext>
            </a:extLst>
          </p:cNvPr>
          <p:cNvPicPr>
            <a:picLocks noChangeAspect="1"/>
          </p:cNvPicPr>
          <p:nvPr/>
        </p:nvPicPr>
        <p:blipFill>
          <a:blip r:embed="rId5"/>
          <a:stretch>
            <a:fillRect/>
          </a:stretch>
        </p:blipFill>
        <p:spPr>
          <a:xfrm>
            <a:off x="6333466" y="708938"/>
            <a:ext cx="2259552" cy="2643861"/>
          </a:xfrm>
          <a:prstGeom prst="rect">
            <a:avLst/>
          </a:prstGeom>
        </p:spPr>
      </p:pic>
      <p:pic>
        <p:nvPicPr>
          <p:cNvPr id="17" name="Image 16">
            <a:extLst>
              <a:ext uri="{FF2B5EF4-FFF2-40B4-BE49-F238E27FC236}">
                <a16:creationId xmlns:a16="http://schemas.microsoft.com/office/drawing/2014/main" id="{C6EAC7D0-D990-24B3-7BB9-E276759A420E}"/>
              </a:ext>
            </a:extLst>
          </p:cNvPr>
          <p:cNvPicPr>
            <a:picLocks noChangeAspect="1"/>
          </p:cNvPicPr>
          <p:nvPr/>
        </p:nvPicPr>
        <p:blipFill>
          <a:blip r:embed="rId6"/>
          <a:stretch>
            <a:fillRect/>
          </a:stretch>
        </p:blipFill>
        <p:spPr>
          <a:xfrm>
            <a:off x="8656034" y="708938"/>
            <a:ext cx="3346031" cy="2480678"/>
          </a:xfrm>
          <a:prstGeom prst="rect">
            <a:avLst/>
          </a:prstGeom>
        </p:spPr>
      </p:pic>
      <p:sp>
        <p:nvSpPr>
          <p:cNvPr id="18" name="ZoneTexte 17">
            <a:extLst>
              <a:ext uri="{FF2B5EF4-FFF2-40B4-BE49-F238E27FC236}">
                <a16:creationId xmlns:a16="http://schemas.microsoft.com/office/drawing/2014/main" id="{F020ED55-F34B-B328-530D-0C3CBF0DF95D}"/>
              </a:ext>
            </a:extLst>
          </p:cNvPr>
          <p:cNvSpPr txBox="1"/>
          <p:nvPr/>
        </p:nvSpPr>
        <p:spPr>
          <a:xfrm>
            <a:off x="74242" y="3986199"/>
            <a:ext cx="11927823" cy="523220"/>
          </a:xfrm>
          <a:prstGeom prst="rect">
            <a:avLst/>
          </a:prstGeom>
          <a:noFill/>
        </p:spPr>
        <p:txBody>
          <a:bodyPr wrap="square" rtlCol="0">
            <a:spAutoFit/>
          </a:bodyPr>
          <a:lstStyle/>
          <a:p>
            <a:r>
              <a:rPr lang="fr-FR" sz="1400" dirty="0"/>
              <a:t>Avec une transformation logarithmique sur les données, on constate une nette amélioration de la distribution des données (distribution normale) et des résultats des différentes mesures. (RMSE, R², MAE, </a:t>
            </a:r>
            <a:r>
              <a:rPr lang="fr-FR" sz="1400" dirty="0" err="1"/>
              <a:t>MedAE</a:t>
            </a:r>
            <a:r>
              <a:rPr lang="fr-FR" sz="1400" dirty="0"/>
              <a:t>, FIT_TIME, SCORE_TIME)</a:t>
            </a:r>
          </a:p>
        </p:txBody>
      </p:sp>
      <p:pic>
        <p:nvPicPr>
          <p:cNvPr id="20" name="Image 19">
            <a:extLst>
              <a:ext uri="{FF2B5EF4-FFF2-40B4-BE49-F238E27FC236}">
                <a16:creationId xmlns:a16="http://schemas.microsoft.com/office/drawing/2014/main" id="{CE756713-C09A-F0FE-FFAD-19ABA2AD10EE}"/>
              </a:ext>
            </a:extLst>
          </p:cNvPr>
          <p:cNvPicPr>
            <a:picLocks noChangeAspect="1"/>
          </p:cNvPicPr>
          <p:nvPr/>
        </p:nvPicPr>
        <p:blipFill>
          <a:blip r:embed="rId7"/>
          <a:stretch>
            <a:fillRect/>
          </a:stretch>
        </p:blipFill>
        <p:spPr>
          <a:xfrm>
            <a:off x="74242" y="3450394"/>
            <a:ext cx="7668695" cy="438211"/>
          </a:xfrm>
          <a:prstGeom prst="rect">
            <a:avLst/>
          </a:prstGeom>
        </p:spPr>
      </p:pic>
      <p:pic>
        <p:nvPicPr>
          <p:cNvPr id="22" name="Image 21">
            <a:extLst>
              <a:ext uri="{FF2B5EF4-FFF2-40B4-BE49-F238E27FC236}">
                <a16:creationId xmlns:a16="http://schemas.microsoft.com/office/drawing/2014/main" id="{6CF37582-827F-9734-6143-C576B86728D3}"/>
              </a:ext>
            </a:extLst>
          </p:cNvPr>
          <p:cNvPicPr>
            <a:picLocks noChangeAspect="1"/>
          </p:cNvPicPr>
          <p:nvPr/>
        </p:nvPicPr>
        <p:blipFill>
          <a:blip r:embed="rId8"/>
          <a:stretch>
            <a:fillRect/>
          </a:stretch>
        </p:blipFill>
        <p:spPr>
          <a:xfrm>
            <a:off x="189935" y="4473412"/>
            <a:ext cx="577983" cy="1688491"/>
          </a:xfrm>
          <a:prstGeom prst="rect">
            <a:avLst/>
          </a:prstGeom>
        </p:spPr>
      </p:pic>
      <p:pic>
        <p:nvPicPr>
          <p:cNvPr id="24" name="Image 23">
            <a:extLst>
              <a:ext uri="{FF2B5EF4-FFF2-40B4-BE49-F238E27FC236}">
                <a16:creationId xmlns:a16="http://schemas.microsoft.com/office/drawing/2014/main" id="{FE508881-5D4E-F7C6-081E-BCCF147C477F}"/>
              </a:ext>
            </a:extLst>
          </p:cNvPr>
          <p:cNvPicPr>
            <a:picLocks noChangeAspect="1"/>
          </p:cNvPicPr>
          <p:nvPr/>
        </p:nvPicPr>
        <p:blipFill>
          <a:blip r:embed="rId9"/>
          <a:stretch>
            <a:fillRect/>
          </a:stretch>
        </p:blipFill>
        <p:spPr>
          <a:xfrm>
            <a:off x="923546" y="4473412"/>
            <a:ext cx="531553" cy="1761171"/>
          </a:xfrm>
          <a:prstGeom prst="rect">
            <a:avLst/>
          </a:prstGeom>
        </p:spPr>
      </p:pic>
      <p:sp>
        <p:nvSpPr>
          <p:cNvPr id="25" name="ZoneTexte 24">
            <a:extLst>
              <a:ext uri="{FF2B5EF4-FFF2-40B4-BE49-F238E27FC236}">
                <a16:creationId xmlns:a16="http://schemas.microsoft.com/office/drawing/2014/main" id="{A713E4E1-36AC-6182-4075-0BDB55C1D230}"/>
              </a:ext>
            </a:extLst>
          </p:cNvPr>
          <p:cNvSpPr txBox="1"/>
          <p:nvPr/>
        </p:nvSpPr>
        <p:spPr>
          <a:xfrm>
            <a:off x="1919415" y="4567338"/>
            <a:ext cx="10017211" cy="738664"/>
          </a:xfrm>
          <a:prstGeom prst="rect">
            <a:avLst/>
          </a:prstGeom>
          <a:noFill/>
        </p:spPr>
        <p:txBody>
          <a:bodyPr wrap="square" rtlCol="0">
            <a:spAutoFit/>
          </a:bodyPr>
          <a:lstStyle/>
          <a:p>
            <a:r>
              <a:rPr lang="fr-FR" sz="1400" dirty="0"/>
              <a:t>Voici la différence sur le R² des résultats non-log (gauche) et résultats log (droite). Pour le R² plus les résultats sont proche de 1, plus le modèle explique toute la variance des données.</a:t>
            </a:r>
          </a:p>
          <a:p>
            <a:r>
              <a:rPr lang="fr-FR" sz="1400" dirty="0"/>
              <a:t>Dans la partie log, beaucoup plus modèle qui se rapprochent de 1. ( </a:t>
            </a:r>
            <a:r>
              <a:rPr lang="fr-FR" sz="1400" dirty="0" err="1"/>
              <a:t>RandomForest</a:t>
            </a:r>
            <a:r>
              <a:rPr lang="fr-FR" sz="1400" dirty="0"/>
              <a:t>, KNR,SVR,XGBR)  </a:t>
            </a:r>
          </a:p>
        </p:txBody>
      </p:sp>
    </p:spTree>
    <p:extLst>
      <p:ext uri="{BB962C8B-B14F-4D97-AF65-F5344CB8AC3E}">
        <p14:creationId xmlns:p14="http://schemas.microsoft.com/office/powerpoint/2010/main" val="104147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004AE-6073-DF85-7AAB-CF354B1DBC5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BA058E-0EA7-0A59-6308-FDE6684F616D}"/>
              </a:ext>
            </a:extLst>
          </p:cNvPr>
          <p:cNvSpPr>
            <a:spLocks noGrp="1"/>
          </p:cNvSpPr>
          <p:nvPr>
            <p:ph type="title"/>
          </p:nvPr>
        </p:nvSpPr>
        <p:spPr>
          <a:xfrm>
            <a:off x="893064" y="72518"/>
            <a:ext cx="10405174" cy="520606"/>
          </a:xfrm>
        </p:spPr>
        <p:txBody>
          <a:bodyPr rtlCol="0" anchor="b">
            <a:normAutofit/>
          </a:bodyPr>
          <a:lstStyle>
            <a:defPPr>
              <a:defRPr lang="fr-FR"/>
            </a:defPPr>
          </a:lstStyle>
          <a:p>
            <a:pPr rtl="0"/>
            <a:r>
              <a:rPr lang="fr-FR" dirty="0"/>
              <a:t>OPTIMISATION DES </a:t>
            </a:r>
            <a:r>
              <a:rPr lang="fr-FR" dirty="0" err="1"/>
              <a:t>MODèles</a:t>
            </a:r>
            <a:endParaRPr lang="fr-FR" dirty="0"/>
          </a:p>
        </p:txBody>
      </p:sp>
      <p:pic>
        <p:nvPicPr>
          <p:cNvPr id="9" name="Espace réservé du contenu 8">
            <a:extLst>
              <a:ext uri="{FF2B5EF4-FFF2-40B4-BE49-F238E27FC236}">
                <a16:creationId xmlns:a16="http://schemas.microsoft.com/office/drawing/2014/main" id="{CF2896C7-02B8-C280-9CAC-CC6915AF9641}"/>
              </a:ext>
            </a:extLst>
          </p:cNvPr>
          <p:cNvPicPr>
            <a:picLocks noGrp="1" noChangeAspect="1"/>
          </p:cNvPicPr>
          <p:nvPr>
            <p:ph sz="quarter" idx="14"/>
          </p:nvPr>
        </p:nvPicPr>
        <p:blipFill>
          <a:blip r:embed="rId3"/>
          <a:srcRect l="3232" r="18682" b="2"/>
          <a:stretch/>
        </p:blipFill>
        <p:spPr>
          <a:xfrm>
            <a:off x="911352" y="593124"/>
            <a:ext cx="6192838" cy="3097427"/>
          </a:xfrm>
          <a:noFill/>
        </p:spPr>
      </p:pic>
      <p:sp>
        <p:nvSpPr>
          <p:cNvPr id="5" name="Espace réservé du contenu 4">
            <a:extLst>
              <a:ext uri="{FF2B5EF4-FFF2-40B4-BE49-F238E27FC236}">
                <a16:creationId xmlns:a16="http://schemas.microsoft.com/office/drawing/2014/main" id="{EC5218AA-302A-5466-86D6-EFCF49E0B6A9}"/>
              </a:ext>
            </a:extLst>
          </p:cNvPr>
          <p:cNvSpPr>
            <a:spLocks noGrp="1"/>
          </p:cNvSpPr>
          <p:nvPr>
            <p:ph sz="quarter" idx="13"/>
          </p:nvPr>
        </p:nvSpPr>
        <p:spPr>
          <a:xfrm>
            <a:off x="7699836" y="593124"/>
            <a:ext cx="3002755" cy="5577017"/>
          </a:xfrm>
        </p:spPr>
        <p:txBody>
          <a:bodyPr>
            <a:normAutofit lnSpcReduction="10000"/>
          </a:bodyPr>
          <a:lstStyle/>
          <a:p>
            <a:r>
              <a:rPr lang="fr-FR" sz="1400" dirty="0"/>
              <a:t>Création d’une fonction «</a:t>
            </a:r>
            <a:r>
              <a:rPr lang="fr-FR" sz="1400" dirty="0" err="1"/>
              <a:t>perform_grid_search</a:t>
            </a:r>
            <a:r>
              <a:rPr lang="fr-FR" sz="1400" dirty="0"/>
              <a:t> » afin de rechercher les meilleurs hyperparamètres de plusieurs modèles, pour permettre aussi de comparer les métriques afin de savoir lequel est plus pertinent pour la suite de l’étude.</a:t>
            </a:r>
          </a:p>
          <a:p>
            <a:r>
              <a:rPr lang="fr-FR" sz="1400" dirty="0"/>
              <a:t>Selon les résultats du </a:t>
            </a:r>
            <a:r>
              <a:rPr lang="fr-FR" sz="1400" dirty="0" err="1"/>
              <a:t>grid_search</a:t>
            </a:r>
            <a:r>
              <a:rPr lang="fr-FR" sz="1400" dirty="0"/>
              <a:t>, nous obtenons des bons résultats au R²</a:t>
            </a:r>
          </a:p>
          <a:p>
            <a:r>
              <a:rPr lang="fr-FR" sz="1400" dirty="0"/>
              <a:t>La fonction va être garder pour la suite du projet.</a:t>
            </a:r>
            <a:br>
              <a:rPr lang="fr-FR" sz="1400" dirty="0"/>
            </a:br>
            <a:br>
              <a:rPr lang="fr-FR" sz="1400" dirty="0"/>
            </a:br>
            <a:r>
              <a:rPr lang="fr-FR" sz="1400" dirty="0"/>
              <a:t>Il faudra aussi prendre en compte deux indicateurs: </a:t>
            </a:r>
          </a:p>
          <a:p>
            <a:pPr marL="285750" indent="-285750">
              <a:buFont typeface="Arial" panose="020B0604020202020204" pitchFamily="34" charset="0"/>
              <a:buChar char="•"/>
            </a:pPr>
            <a:r>
              <a:rPr lang="fr-FR" sz="1400" dirty="0"/>
              <a:t>R² -&gt; degré d’explication du modèle, plus c’est proche de 1, mieux s’est.</a:t>
            </a:r>
          </a:p>
          <a:p>
            <a:pPr marL="285750" indent="-285750">
              <a:buFont typeface="Arial" panose="020B0604020202020204" pitchFamily="34" charset="0"/>
              <a:buChar char="•"/>
            </a:pPr>
            <a:r>
              <a:rPr lang="fr-FR" sz="1400" dirty="0"/>
              <a:t>RMSE (erreur quadratique moyenne) -&gt; plus elle faible mieux s’est</a:t>
            </a:r>
          </a:p>
          <a:p>
            <a:endParaRPr lang="fr-FR" dirty="0"/>
          </a:p>
        </p:txBody>
      </p:sp>
      <p:sp>
        <p:nvSpPr>
          <p:cNvPr id="3" name="Espace réservé du numéro de diapositive 2">
            <a:extLst>
              <a:ext uri="{FF2B5EF4-FFF2-40B4-BE49-F238E27FC236}">
                <a16:creationId xmlns:a16="http://schemas.microsoft.com/office/drawing/2014/main" id="{2EB9ECE0-A366-59BB-160D-88E6EE91CE5B}"/>
              </a:ext>
            </a:extLst>
          </p:cNvPr>
          <p:cNvSpPr>
            <a:spLocks noGrp="1"/>
          </p:cNvSpPr>
          <p:nvPr>
            <p:ph type="sldNum" sz="quarter" idx="12"/>
          </p:nvPr>
        </p:nvSpPr>
        <p:spPr>
          <a:xfrm>
            <a:off x="911352" y="6246622"/>
            <a:ext cx="2670048" cy="365125"/>
          </a:xfrm>
        </p:spPr>
        <p:txBody>
          <a:bodyPr rtlCol="0" anchor="ctr">
            <a:normAutofit/>
          </a:bodyPr>
          <a:lstStyle>
            <a:defPPr>
              <a:defRPr lang="fr-FR"/>
            </a:defPPr>
          </a:lstStyle>
          <a:p>
            <a:pPr rtl="0">
              <a:spcAft>
                <a:spcPts val="600"/>
              </a:spcAft>
            </a:pPr>
            <a:fld id="{B5CEABB6-07DC-46E8-9B57-56EC44A396E5}" type="slidenum">
              <a:rPr lang="fr-FR" smtClean="0"/>
              <a:pPr rtl="0">
                <a:spcAft>
                  <a:spcPts val="600"/>
                </a:spcAft>
              </a:pPr>
              <a:t>14</a:t>
            </a:fld>
            <a:endParaRPr lang="fr-FR"/>
          </a:p>
        </p:txBody>
      </p:sp>
      <p:pic>
        <p:nvPicPr>
          <p:cNvPr id="12" name="Image 11">
            <a:extLst>
              <a:ext uri="{FF2B5EF4-FFF2-40B4-BE49-F238E27FC236}">
                <a16:creationId xmlns:a16="http://schemas.microsoft.com/office/drawing/2014/main" id="{21DC7D00-CF11-1D8D-9542-1C9C17680514}"/>
              </a:ext>
            </a:extLst>
          </p:cNvPr>
          <p:cNvPicPr>
            <a:picLocks noChangeAspect="1"/>
          </p:cNvPicPr>
          <p:nvPr/>
        </p:nvPicPr>
        <p:blipFill>
          <a:blip r:embed="rId4"/>
          <a:stretch>
            <a:fillRect/>
          </a:stretch>
        </p:blipFill>
        <p:spPr>
          <a:xfrm>
            <a:off x="911352" y="3888976"/>
            <a:ext cx="962159" cy="2281165"/>
          </a:xfrm>
          <a:prstGeom prst="rect">
            <a:avLst/>
          </a:prstGeom>
        </p:spPr>
      </p:pic>
      <p:pic>
        <p:nvPicPr>
          <p:cNvPr id="16" name="Image 15">
            <a:extLst>
              <a:ext uri="{FF2B5EF4-FFF2-40B4-BE49-F238E27FC236}">
                <a16:creationId xmlns:a16="http://schemas.microsoft.com/office/drawing/2014/main" id="{E61249D6-1861-80B6-870E-90097FCDC92B}"/>
              </a:ext>
            </a:extLst>
          </p:cNvPr>
          <p:cNvPicPr>
            <a:picLocks noChangeAspect="1"/>
          </p:cNvPicPr>
          <p:nvPr/>
        </p:nvPicPr>
        <p:blipFill>
          <a:blip r:embed="rId5"/>
          <a:stretch>
            <a:fillRect/>
          </a:stretch>
        </p:blipFill>
        <p:spPr>
          <a:xfrm>
            <a:off x="2207657" y="3888977"/>
            <a:ext cx="4896533" cy="2375900"/>
          </a:xfrm>
          <a:prstGeom prst="rect">
            <a:avLst/>
          </a:prstGeom>
        </p:spPr>
      </p:pic>
    </p:spTree>
    <p:extLst>
      <p:ext uri="{BB962C8B-B14F-4D97-AF65-F5344CB8AC3E}">
        <p14:creationId xmlns:p14="http://schemas.microsoft.com/office/powerpoint/2010/main" val="15499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438228"/>
          </a:xfrm>
        </p:spPr>
        <p:txBody>
          <a:bodyPr rtlCol="0">
            <a:normAutofit fontScale="90000"/>
          </a:bodyPr>
          <a:lstStyle>
            <a:defPPr>
              <a:defRPr lang="fr-FR"/>
            </a:defPPr>
          </a:lstStyle>
          <a:p>
            <a:pPr rtl="0"/>
            <a:r>
              <a:rPr lang="fr-FR" dirty="0"/>
              <a:t>TRANSFORMATION</a:t>
            </a:r>
          </a:p>
        </p:txBody>
      </p:sp>
      <p:sp>
        <p:nvSpPr>
          <p:cNvPr id="9" name="Espace réservé du contenu 8">
            <a:extLst>
              <a:ext uri="{FF2B5EF4-FFF2-40B4-BE49-F238E27FC236}">
                <a16:creationId xmlns:a16="http://schemas.microsoft.com/office/drawing/2014/main" id="{57454D1F-D2CD-3356-639E-75B37DE30F1F}"/>
              </a:ext>
            </a:extLst>
          </p:cNvPr>
          <p:cNvSpPr>
            <a:spLocks noGrp="1"/>
          </p:cNvSpPr>
          <p:nvPr>
            <p:ph sz="quarter" idx="14"/>
          </p:nvPr>
        </p:nvSpPr>
        <p:spPr>
          <a:xfrm>
            <a:off x="911352" y="510747"/>
            <a:ext cx="6192838" cy="2751438"/>
          </a:xfrm>
        </p:spPr>
        <p:txBody>
          <a:bodyPr rtlCol="0"/>
          <a:lstStyle>
            <a:defPPr>
              <a:defRPr lang="fr-FR"/>
            </a:defPPr>
          </a:lstStyle>
          <a:p>
            <a:pPr rtl="0"/>
            <a:r>
              <a:rPr lang="fr-FR" dirty="0"/>
              <a:t>Pour la suite du projet, pour choisir le meilleur modèle qui correspond à mon jeu de données pour les prédictions, je fais trois transformations pour les deux cibles (même schéma):</a:t>
            </a:r>
          </a:p>
          <a:p>
            <a:pPr lvl="1" rtl="0"/>
            <a:r>
              <a:rPr lang="fr-FR" dirty="0" err="1"/>
              <a:t>Feature</a:t>
            </a:r>
            <a:r>
              <a:rPr lang="fr-FR" dirty="0"/>
              <a:t> engineering manuel</a:t>
            </a:r>
          </a:p>
          <a:p>
            <a:pPr lvl="1" rtl="0"/>
            <a:r>
              <a:rPr lang="fr-FR" dirty="0" err="1"/>
              <a:t>Encoding</a:t>
            </a:r>
            <a:endParaRPr lang="fr-FR" dirty="0"/>
          </a:p>
          <a:p>
            <a:pPr lvl="1" rtl="0"/>
            <a:r>
              <a:rPr lang="fr-FR" dirty="0"/>
              <a:t>Transformation logarithmique</a:t>
            </a:r>
          </a:p>
        </p:txBody>
      </p:sp>
      <p:sp>
        <p:nvSpPr>
          <p:cNvPr id="3" name="Espace réservé du numéro de diapositive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15</a:t>
            </a:fld>
            <a:endParaRPr lang="fr-FR" dirty="0"/>
          </a:p>
        </p:txBody>
      </p:sp>
      <p:sp>
        <p:nvSpPr>
          <p:cNvPr id="5" name="Espace réservé du contenu 4">
            <a:extLst>
              <a:ext uri="{FF2B5EF4-FFF2-40B4-BE49-F238E27FC236}">
                <a16:creationId xmlns:a16="http://schemas.microsoft.com/office/drawing/2014/main" id="{00E0AB57-4AF9-1F60-C3D6-05F09C19700D}"/>
              </a:ext>
            </a:extLst>
          </p:cNvPr>
          <p:cNvSpPr>
            <a:spLocks noGrp="1"/>
          </p:cNvSpPr>
          <p:nvPr>
            <p:ph sz="quarter" idx="13"/>
          </p:nvPr>
        </p:nvSpPr>
        <p:spPr>
          <a:xfrm>
            <a:off x="1017331" y="3312077"/>
            <a:ext cx="4048940" cy="438228"/>
          </a:xfrm>
        </p:spPr>
        <p:txBody>
          <a:bodyPr/>
          <a:lstStyle/>
          <a:p>
            <a:pPr marL="0" indent="0">
              <a:buNone/>
            </a:pPr>
            <a:r>
              <a:rPr lang="fr-FR" dirty="0" err="1"/>
              <a:t>Feature</a:t>
            </a:r>
            <a:r>
              <a:rPr lang="fr-FR" dirty="0"/>
              <a:t> Engineering manuel</a:t>
            </a:r>
          </a:p>
        </p:txBody>
      </p:sp>
      <p:pic>
        <p:nvPicPr>
          <p:cNvPr id="7" name="Image 6">
            <a:extLst>
              <a:ext uri="{FF2B5EF4-FFF2-40B4-BE49-F238E27FC236}">
                <a16:creationId xmlns:a16="http://schemas.microsoft.com/office/drawing/2014/main" id="{5FF9C99A-6D24-CC73-A841-286A67A88091}"/>
              </a:ext>
            </a:extLst>
          </p:cNvPr>
          <p:cNvPicPr>
            <a:picLocks noChangeAspect="1"/>
          </p:cNvPicPr>
          <p:nvPr/>
        </p:nvPicPr>
        <p:blipFill>
          <a:blip r:embed="rId3"/>
          <a:stretch>
            <a:fillRect/>
          </a:stretch>
        </p:blipFill>
        <p:spPr>
          <a:xfrm>
            <a:off x="893064" y="3800198"/>
            <a:ext cx="9669224" cy="2124371"/>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36FE3-B3E3-7AC2-3EB4-252EEC466460}"/>
            </a:ext>
          </a:extLst>
        </p:cNvPr>
        <p:cNvGrpSpPr/>
        <p:nvPr/>
      </p:nvGrpSpPr>
      <p:grpSpPr>
        <a:xfrm>
          <a:off x="0" y="0"/>
          <a:ext cx="0" cy="0"/>
          <a:chOff x="0" y="0"/>
          <a:chExt cx="0" cy="0"/>
        </a:xfrm>
      </p:grpSpPr>
      <p:sp>
        <p:nvSpPr>
          <p:cNvPr id="8" name="Titre 7">
            <a:extLst>
              <a:ext uri="{FF2B5EF4-FFF2-40B4-BE49-F238E27FC236}">
                <a16:creationId xmlns:a16="http://schemas.microsoft.com/office/drawing/2014/main" id="{648E071C-CA78-1DFB-72CE-47667BCCF42A}"/>
              </a:ext>
            </a:extLst>
          </p:cNvPr>
          <p:cNvSpPr>
            <a:spLocks noGrp="1"/>
          </p:cNvSpPr>
          <p:nvPr>
            <p:ph type="title"/>
          </p:nvPr>
        </p:nvSpPr>
        <p:spPr>
          <a:xfrm>
            <a:off x="893064" y="72518"/>
            <a:ext cx="10405174" cy="438228"/>
          </a:xfrm>
        </p:spPr>
        <p:txBody>
          <a:bodyPr rtlCol="0">
            <a:normAutofit fontScale="90000"/>
          </a:bodyPr>
          <a:lstStyle>
            <a:defPPr>
              <a:defRPr lang="fr-FR"/>
            </a:defPPr>
          </a:lstStyle>
          <a:p>
            <a:pPr rtl="0"/>
            <a:r>
              <a:rPr lang="fr-FR" dirty="0"/>
              <a:t>TRANSFORMATION</a:t>
            </a:r>
          </a:p>
        </p:txBody>
      </p:sp>
      <p:sp>
        <p:nvSpPr>
          <p:cNvPr id="3" name="Espace réservé du numéro de diapositive 2">
            <a:extLst>
              <a:ext uri="{FF2B5EF4-FFF2-40B4-BE49-F238E27FC236}">
                <a16:creationId xmlns:a16="http://schemas.microsoft.com/office/drawing/2014/main" id="{BB5B33ED-CB68-59C8-BAAC-FAA05860A5F2}"/>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16</a:t>
            </a:fld>
            <a:endParaRPr lang="fr-FR" dirty="0"/>
          </a:p>
        </p:txBody>
      </p:sp>
      <p:sp>
        <p:nvSpPr>
          <p:cNvPr id="5" name="Espace réservé du contenu 4">
            <a:extLst>
              <a:ext uri="{FF2B5EF4-FFF2-40B4-BE49-F238E27FC236}">
                <a16:creationId xmlns:a16="http://schemas.microsoft.com/office/drawing/2014/main" id="{F004236A-C5EF-1D0D-BF96-63229187C585}"/>
              </a:ext>
            </a:extLst>
          </p:cNvPr>
          <p:cNvSpPr>
            <a:spLocks noGrp="1"/>
          </p:cNvSpPr>
          <p:nvPr>
            <p:ph sz="quarter" idx="13"/>
          </p:nvPr>
        </p:nvSpPr>
        <p:spPr>
          <a:xfrm>
            <a:off x="984380" y="613685"/>
            <a:ext cx="4048940" cy="438228"/>
          </a:xfrm>
        </p:spPr>
        <p:txBody>
          <a:bodyPr/>
          <a:lstStyle/>
          <a:p>
            <a:pPr marL="0" indent="0">
              <a:buNone/>
            </a:pPr>
            <a:r>
              <a:rPr lang="fr-FR" dirty="0" err="1"/>
              <a:t>Encoding</a:t>
            </a:r>
            <a:r>
              <a:rPr lang="fr-FR" dirty="0"/>
              <a:t>:</a:t>
            </a:r>
          </a:p>
        </p:txBody>
      </p:sp>
      <p:pic>
        <p:nvPicPr>
          <p:cNvPr id="10" name="Image 9">
            <a:extLst>
              <a:ext uri="{FF2B5EF4-FFF2-40B4-BE49-F238E27FC236}">
                <a16:creationId xmlns:a16="http://schemas.microsoft.com/office/drawing/2014/main" id="{2C5A8649-F9DA-6254-855E-76A7F3FB4848}"/>
              </a:ext>
            </a:extLst>
          </p:cNvPr>
          <p:cNvPicPr>
            <a:picLocks noChangeAspect="1"/>
          </p:cNvPicPr>
          <p:nvPr/>
        </p:nvPicPr>
        <p:blipFill>
          <a:blip r:embed="rId3"/>
          <a:stretch>
            <a:fillRect/>
          </a:stretch>
        </p:blipFill>
        <p:spPr>
          <a:xfrm>
            <a:off x="984380" y="1038220"/>
            <a:ext cx="9526329" cy="2019582"/>
          </a:xfrm>
          <a:prstGeom prst="rect">
            <a:avLst/>
          </a:prstGeom>
        </p:spPr>
      </p:pic>
      <p:sp>
        <p:nvSpPr>
          <p:cNvPr id="11" name="Espace réservé du contenu 4">
            <a:extLst>
              <a:ext uri="{FF2B5EF4-FFF2-40B4-BE49-F238E27FC236}">
                <a16:creationId xmlns:a16="http://schemas.microsoft.com/office/drawing/2014/main" id="{292D71BA-D09B-984F-9BFA-B063A4F54157}"/>
              </a:ext>
            </a:extLst>
          </p:cNvPr>
          <p:cNvSpPr txBox="1">
            <a:spLocks/>
          </p:cNvSpPr>
          <p:nvPr/>
        </p:nvSpPr>
        <p:spPr>
          <a:xfrm>
            <a:off x="984380" y="3159570"/>
            <a:ext cx="4048940" cy="438228"/>
          </a:xfrm>
          <a:prstGeom prst="rect">
            <a:avLst/>
          </a:prstGeom>
        </p:spPr>
        <p:txBody>
          <a:bodyPr vert="horz" lIns="91440" tIns="45720" rIns="91440" bIns="45720" rtlCol="0">
            <a:normAutofit/>
          </a:bodyPr>
          <a:lstStyle>
            <a:defPPr>
              <a:defRPr lang="fr-FR"/>
            </a:defPPr>
            <a:lvl1pPr marL="320040" indent="-320040" algn="l" defTabSz="914400" rtl="0" eaLnBrk="1" latinLnBrk="0" hangingPunct="1">
              <a:lnSpc>
                <a:spcPct val="100000"/>
              </a:lnSpc>
              <a:spcBef>
                <a:spcPts val="0"/>
              </a:spcBef>
              <a:spcAft>
                <a:spcPts val="1200"/>
              </a:spcAft>
              <a:buFont typeface="+mj-lt"/>
              <a:buAutoNum type="arabicPeriod"/>
              <a:defRPr lang="fr-FR" sz="2000" kern="1200">
                <a:solidFill>
                  <a:schemeClr val="tx1"/>
                </a:solidFill>
                <a:latin typeface="+mn-lt"/>
                <a:ea typeface="+mn-ea"/>
                <a:cs typeface="+mn-cs"/>
              </a:defRPr>
            </a:lvl1pPr>
            <a:lvl2pPr marL="685800" indent="-320040" algn="l" defTabSz="914400" rtl="0" eaLnBrk="1" latinLnBrk="0" hangingPunct="1">
              <a:lnSpc>
                <a:spcPct val="100000"/>
              </a:lnSpc>
              <a:spcBef>
                <a:spcPts val="0"/>
              </a:spcBef>
              <a:spcAft>
                <a:spcPts val="1200"/>
              </a:spcAft>
              <a:buFont typeface="+mj-lt"/>
              <a:buAutoNum type="alphaLcPeriod"/>
              <a:defRPr lang="fr-FR" sz="2000" kern="1200">
                <a:solidFill>
                  <a:schemeClr val="tx1"/>
                </a:solidFill>
                <a:latin typeface="+mn-lt"/>
                <a:ea typeface="+mn-ea"/>
                <a:cs typeface="+mn-cs"/>
              </a:defRPr>
            </a:lvl2pPr>
            <a:lvl3pPr marL="1143000" indent="-320040" algn="l" defTabSz="914400" rtl="0" eaLnBrk="1" latinLnBrk="0" hangingPunct="1">
              <a:lnSpc>
                <a:spcPct val="100000"/>
              </a:lnSpc>
              <a:spcBef>
                <a:spcPts val="0"/>
              </a:spcBef>
              <a:spcAft>
                <a:spcPts val="1200"/>
              </a:spcAft>
              <a:buFont typeface="+mj-lt"/>
              <a:buAutoNum type="arabicParenR"/>
              <a:defRPr lang="fr-FR" sz="2000" kern="1200">
                <a:solidFill>
                  <a:schemeClr val="tx1"/>
                </a:solidFill>
                <a:latin typeface="+mn-lt"/>
                <a:ea typeface="+mn-ea"/>
                <a:cs typeface="+mn-cs"/>
              </a:defRPr>
            </a:lvl3pPr>
            <a:lvl4pPr marL="1600200" indent="-320040" algn="l" defTabSz="914400" rtl="0" eaLnBrk="1" latinLnBrk="0" hangingPunct="1">
              <a:lnSpc>
                <a:spcPct val="100000"/>
              </a:lnSpc>
              <a:spcBef>
                <a:spcPts val="0"/>
              </a:spcBef>
              <a:spcAft>
                <a:spcPts val="1200"/>
              </a:spcAft>
              <a:buFont typeface="+mj-lt"/>
              <a:buAutoNum type="alphaLcParenR"/>
              <a:defRPr lang="fr-FR" sz="2000" kern="1200">
                <a:solidFill>
                  <a:schemeClr val="tx1"/>
                </a:solidFill>
                <a:latin typeface="+mn-lt"/>
                <a:ea typeface="+mn-ea"/>
                <a:cs typeface="+mn-cs"/>
              </a:defRPr>
            </a:lvl4pPr>
            <a:lvl5pPr marL="2057400" indent="-320040" algn="l" defTabSz="914400" rtl="0" eaLnBrk="1" latinLnBrk="0" hangingPunct="1">
              <a:lnSpc>
                <a:spcPct val="100000"/>
              </a:lnSpc>
              <a:spcBef>
                <a:spcPts val="0"/>
              </a:spcBef>
              <a:spcAft>
                <a:spcPts val="1200"/>
              </a:spcAft>
              <a:buFont typeface="+mj-lt"/>
              <a:buAutoNum type="romanLcPeriod"/>
              <a:defRPr lang="fr-F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marL="0" indent="0">
              <a:buFont typeface="+mj-lt"/>
              <a:buNone/>
            </a:pPr>
            <a:r>
              <a:rPr lang="fr-FR" dirty="0"/>
              <a:t>Transformation </a:t>
            </a:r>
            <a:r>
              <a:rPr lang="fr-FR" dirty="0" err="1"/>
              <a:t>Logarithimique</a:t>
            </a:r>
            <a:r>
              <a:rPr lang="fr-FR" dirty="0"/>
              <a:t>:</a:t>
            </a:r>
          </a:p>
        </p:txBody>
      </p:sp>
      <p:pic>
        <p:nvPicPr>
          <p:cNvPr id="13" name="Image 12">
            <a:extLst>
              <a:ext uri="{FF2B5EF4-FFF2-40B4-BE49-F238E27FC236}">
                <a16:creationId xmlns:a16="http://schemas.microsoft.com/office/drawing/2014/main" id="{2EED5857-88B4-1611-E04A-CDFB21BC0973}"/>
              </a:ext>
            </a:extLst>
          </p:cNvPr>
          <p:cNvPicPr>
            <a:picLocks noChangeAspect="1"/>
          </p:cNvPicPr>
          <p:nvPr/>
        </p:nvPicPr>
        <p:blipFill>
          <a:blip r:embed="rId4"/>
          <a:stretch>
            <a:fillRect/>
          </a:stretch>
        </p:blipFill>
        <p:spPr>
          <a:xfrm>
            <a:off x="984380" y="3585276"/>
            <a:ext cx="9564435" cy="1305107"/>
          </a:xfrm>
          <a:prstGeom prst="rect">
            <a:avLst/>
          </a:prstGeom>
        </p:spPr>
      </p:pic>
    </p:spTree>
    <p:extLst>
      <p:ext uri="{BB962C8B-B14F-4D97-AF65-F5344CB8AC3E}">
        <p14:creationId xmlns:p14="http://schemas.microsoft.com/office/powerpoint/2010/main" val="383475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3F54E4-9956-0B33-D845-8F2AAC5EBC56}"/>
              </a:ext>
            </a:extLst>
          </p:cNvPr>
          <p:cNvSpPr>
            <a:spLocks noGrp="1"/>
          </p:cNvSpPr>
          <p:nvPr>
            <p:ph type="title"/>
          </p:nvPr>
        </p:nvSpPr>
        <p:spPr>
          <a:xfrm>
            <a:off x="899160" y="62217"/>
            <a:ext cx="6172200" cy="464202"/>
          </a:xfrm>
        </p:spPr>
        <p:txBody>
          <a:bodyPr rtlCol="0">
            <a:normAutofit fontScale="90000"/>
          </a:bodyPr>
          <a:lstStyle>
            <a:defPPr>
              <a:defRPr lang="fr-FR"/>
            </a:defPPr>
          </a:lstStyle>
          <a:p>
            <a:pPr rtl="0"/>
            <a:r>
              <a:rPr lang="fr-FR" dirty="0"/>
              <a:t>EVALUATION</a:t>
            </a:r>
          </a:p>
        </p:txBody>
      </p:sp>
      <p:sp>
        <p:nvSpPr>
          <p:cNvPr id="4" name="Espace réservé du texte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713381"/>
            <a:ext cx="9859456" cy="901235"/>
          </a:xfrm>
        </p:spPr>
        <p:txBody>
          <a:bodyPr rtlCol="0">
            <a:normAutofit/>
          </a:bodyPr>
          <a:lstStyle>
            <a:defPPr>
              <a:defRPr lang="fr-FR"/>
            </a:defPPr>
          </a:lstStyle>
          <a:p>
            <a:pPr rtl="0"/>
            <a:r>
              <a:rPr lang="fr-FR" sz="1400" dirty="0"/>
              <a:t>Après avoir fait les différentes transformations, avec le test de la fonction, et un </a:t>
            </a:r>
            <a:r>
              <a:rPr lang="fr-FR" sz="1400" dirty="0" err="1"/>
              <a:t>préprocessor</a:t>
            </a:r>
            <a:r>
              <a:rPr lang="fr-FR" sz="1400" dirty="0"/>
              <a:t> pour chacune des transformations, il faut comparer les résultats pour chaque cible, avec un modèle qui va ressortir avec ces hyperparamètres. Ensuite il faudra essayer d’améliorer ces résultats pour avoir les meilleurs hyperparamètres possibles.</a:t>
            </a:r>
          </a:p>
        </p:txBody>
      </p:sp>
      <p:sp>
        <p:nvSpPr>
          <p:cNvPr id="5" name="Espace réservé du numéro de diapositive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rtlCol="0"/>
          <a:lstStyle>
            <a:defPPr>
              <a:defRPr lang="fr-FR"/>
            </a:defPPr>
          </a:lstStyle>
          <a:p>
            <a:pPr rtl="0"/>
            <a:fld id="{B5CEABB6-07DC-46E8-9B57-56EC44A396E5}" type="slidenum">
              <a:rPr lang="fr-FR" smtClean="0"/>
              <a:pPr rtl="0"/>
              <a:t>17</a:t>
            </a:fld>
            <a:endParaRPr lang="fr-FR" dirty="0"/>
          </a:p>
        </p:txBody>
      </p:sp>
      <p:pic>
        <p:nvPicPr>
          <p:cNvPr id="8" name="Image 7">
            <a:extLst>
              <a:ext uri="{FF2B5EF4-FFF2-40B4-BE49-F238E27FC236}">
                <a16:creationId xmlns:a16="http://schemas.microsoft.com/office/drawing/2014/main" id="{1AD1ABD7-4752-476B-A213-16DBC047F00B}"/>
              </a:ext>
            </a:extLst>
          </p:cNvPr>
          <p:cNvPicPr>
            <a:picLocks noChangeAspect="1"/>
          </p:cNvPicPr>
          <p:nvPr/>
        </p:nvPicPr>
        <p:blipFill>
          <a:blip r:embed="rId3"/>
          <a:stretch>
            <a:fillRect/>
          </a:stretch>
        </p:blipFill>
        <p:spPr>
          <a:xfrm>
            <a:off x="911352" y="1523025"/>
            <a:ext cx="8878539" cy="2176395"/>
          </a:xfrm>
          <a:prstGeom prst="rect">
            <a:avLst/>
          </a:prstGeom>
        </p:spPr>
      </p:pic>
      <p:sp>
        <p:nvSpPr>
          <p:cNvPr id="9" name="ZoneTexte 8">
            <a:extLst>
              <a:ext uri="{FF2B5EF4-FFF2-40B4-BE49-F238E27FC236}">
                <a16:creationId xmlns:a16="http://schemas.microsoft.com/office/drawing/2014/main" id="{C3CD5A29-C674-479C-3511-1A164ACAAA4F}"/>
              </a:ext>
            </a:extLst>
          </p:cNvPr>
          <p:cNvSpPr txBox="1"/>
          <p:nvPr/>
        </p:nvSpPr>
        <p:spPr>
          <a:xfrm>
            <a:off x="9877168" y="1523025"/>
            <a:ext cx="2240691" cy="307777"/>
          </a:xfrm>
          <a:prstGeom prst="rect">
            <a:avLst/>
          </a:prstGeom>
          <a:noFill/>
        </p:spPr>
        <p:txBody>
          <a:bodyPr wrap="square" rtlCol="0">
            <a:spAutoFit/>
          </a:bodyPr>
          <a:lstStyle/>
          <a:p>
            <a:r>
              <a:rPr lang="fr-FR" sz="1400" dirty="0" err="1"/>
              <a:t>SiteEnergyUseBy</a:t>
            </a:r>
            <a:r>
              <a:rPr lang="fr-FR" sz="1400" dirty="0"/>
              <a:t> (kBtu)</a:t>
            </a:r>
          </a:p>
        </p:txBody>
      </p:sp>
      <p:pic>
        <p:nvPicPr>
          <p:cNvPr id="12" name="Image 11">
            <a:extLst>
              <a:ext uri="{FF2B5EF4-FFF2-40B4-BE49-F238E27FC236}">
                <a16:creationId xmlns:a16="http://schemas.microsoft.com/office/drawing/2014/main" id="{94BA371E-CA20-BABE-77DE-035BC5B0B3CE}"/>
              </a:ext>
            </a:extLst>
          </p:cNvPr>
          <p:cNvPicPr>
            <a:picLocks noChangeAspect="1"/>
          </p:cNvPicPr>
          <p:nvPr/>
        </p:nvPicPr>
        <p:blipFill>
          <a:blip r:embed="rId4"/>
          <a:stretch>
            <a:fillRect/>
          </a:stretch>
        </p:blipFill>
        <p:spPr>
          <a:xfrm>
            <a:off x="911351" y="3746188"/>
            <a:ext cx="8878539" cy="2284318"/>
          </a:xfrm>
          <a:prstGeom prst="rect">
            <a:avLst/>
          </a:prstGeom>
        </p:spPr>
      </p:pic>
      <p:sp>
        <p:nvSpPr>
          <p:cNvPr id="13" name="ZoneTexte 12">
            <a:extLst>
              <a:ext uri="{FF2B5EF4-FFF2-40B4-BE49-F238E27FC236}">
                <a16:creationId xmlns:a16="http://schemas.microsoft.com/office/drawing/2014/main" id="{74DBE0A2-8C97-BBBE-1E49-0CD117525BA1}"/>
              </a:ext>
            </a:extLst>
          </p:cNvPr>
          <p:cNvSpPr txBox="1"/>
          <p:nvPr/>
        </p:nvSpPr>
        <p:spPr>
          <a:xfrm>
            <a:off x="9877168" y="3699420"/>
            <a:ext cx="2240691" cy="307777"/>
          </a:xfrm>
          <a:prstGeom prst="rect">
            <a:avLst/>
          </a:prstGeom>
          <a:noFill/>
        </p:spPr>
        <p:txBody>
          <a:bodyPr wrap="square" rtlCol="0">
            <a:spAutoFit/>
          </a:bodyPr>
          <a:lstStyle/>
          <a:p>
            <a:r>
              <a:rPr lang="fr-FR" sz="1400" dirty="0" err="1"/>
              <a:t>TotalGHGEmission</a:t>
            </a:r>
            <a:r>
              <a:rPr lang="fr-FR" sz="1400" dirty="0"/>
              <a:t> </a:t>
            </a:r>
          </a:p>
        </p:txBody>
      </p:sp>
    </p:spTree>
    <p:extLst>
      <p:ext uri="{BB962C8B-B14F-4D97-AF65-F5344CB8AC3E}">
        <p14:creationId xmlns:p14="http://schemas.microsoft.com/office/powerpoint/2010/main" val="3813948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381824"/>
          </a:xfrm>
        </p:spPr>
        <p:txBody>
          <a:bodyPr rtlCol="0">
            <a:normAutofit fontScale="90000"/>
          </a:bodyPr>
          <a:lstStyle>
            <a:defPPr>
              <a:defRPr lang="fr-FR"/>
            </a:defPPr>
          </a:lstStyle>
          <a:p>
            <a:pPr rtl="0"/>
            <a:r>
              <a:rPr lang="fr-FR" dirty="0"/>
              <a:t>FINE TUNING</a:t>
            </a:r>
          </a:p>
        </p:txBody>
      </p:sp>
      <p:sp>
        <p:nvSpPr>
          <p:cNvPr id="3" name="Espace réservé du texte 2">
            <a:extLst>
              <a:ext uri="{FF2B5EF4-FFF2-40B4-BE49-F238E27FC236}">
                <a16:creationId xmlns:a16="http://schemas.microsoft.com/office/drawing/2014/main" id="{681FD557-D53B-0844-8823-CB23872487AF}"/>
              </a:ext>
            </a:extLst>
          </p:cNvPr>
          <p:cNvSpPr>
            <a:spLocks noGrp="1"/>
          </p:cNvSpPr>
          <p:nvPr>
            <p:ph type="body" sz="quarter" idx="11"/>
          </p:nvPr>
        </p:nvSpPr>
        <p:spPr>
          <a:xfrm>
            <a:off x="1006252" y="518985"/>
            <a:ext cx="10798570" cy="1680518"/>
          </a:xfrm>
        </p:spPr>
        <p:txBody>
          <a:bodyPr rtlCol="0">
            <a:normAutofit fontScale="92500" lnSpcReduction="10000"/>
          </a:bodyPr>
          <a:lstStyle>
            <a:defPPr>
              <a:defRPr lang="fr-FR"/>
            </a:defPPr>
          </a:lstStyle>
          <a:p>
            <a:pPr rtl="0"/>
            <a:r>
              <a:rPr lang="fr-FR" sz="1400" dirty="0"/>
              <a:t>Pour la première cible, SiteEnergyUse (kBtu), le modèle qui ressort est le </a:t>
            </a:r>
            <a:r>
              <a:rPr lang="fr-FR" sz="1400" dirty="0" err="1"/>
              <a:t>XGBRegressor</a:t>
            </a:r>
            <a:r>
              <a:rPr lang="fr-FR" sz="1400" dirty="0"/>
              <a:t> qui est le plus efficace avec la transformation logarithmique avec des bons résultats en R² et en RMSE.</a:t>
            </a:r>
            <a:br>
              <a:rPr lang="fr-FR" sz="1400" dirty="0"/>
            </a:br>
            <a:r>
              <a:rPr lang="fr-FR" sz="1400" dirty="0"/>
              <a:t>Pour la deuxième cible, </a:t>
            </a:r>
            <a:r>
              <a:rPr lang="fr-FR" sz="1400" dirty="0" err="1"/>
              <a:t>TotalGHGEmission</a:t>
            </a:r>
            <a:r>
              <a:rPr lang="fr-FR" sz="1400" dirty="0"/>
              <a:t>, le modèle qui ressort avec le </a:t>
            </a:r>
            <a:r>
              <a:rPr lang="fr-FR" sz="1400" dirty="0" err="1"/>
              <a:t>XGBRegressor</a:t>
            </a:r>
            <a:r>
              <a:rPr lang="fr-FR" sz="1400" dirty="0"/>
              <a:t> qui est le plus efficace avec la transformation </a:t>
            </a:r>
            <a:r>
              <a:rPr lang="fr-FR" sz="1400" dirty="0" err="1"/>
              <a:t>feature</a:t>
            </a:r>
            <a:r>
              <a:rPr lang="fr-FR" sz="1400" dirty="0"/>
              <a:t> engineering manuel avec des bons résultats en R² et RMSE.</a:t>
            </a:r>
          </a:p>
          <a:p>
            <a:pPr rtl="0"/>
            <a:r>
              <a:rPr lang="fr-FR" sz="1400" dirty="0"/>
              <a:t>Il faut ensuite essayé d’optimiser au mieux le modèle avec ces hyperparamètres, pour cela on va faire un fine tuning pour trouver les meilleurs hyperparamètres du modèle.</a:t>
            </a:r>
          </a:p>
          <a:p>
            <a:pPr rtl="0"/>
            <a:r>
              <a:rPr lang="fr-FR" sz="1400" dirty="0"/>
              <a:t>Il faut pour cela retester le modèle avec les données et hyperparamètres trouver auparavant mais avec différents arguments.</a:t>
            </a:r>
          </a:p>
        </p:txBody>
      </p:sp>
      <p:sp>
        <p:nvSpPr>
          <p:cNvPr id="4" name="Espace réservé du numéro de diapositive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rtlCol="0"/>
          <a:lstStyle>
            <a:defPPr>
              <a:defRPr lang="fr-FR"/>
            </a:defPPr>
          </a:lstStyle>
          <a:p>
            <a:pPr rtl="0"/>
            <a:fld id="{B5CEABB6-07DC-46E8-9B57-56EC44A396E5}" type="slidenum">
              <a:rPr lang="fr-FR" smtClean="0"/>
              <a:pPr rtl="0"/>
              <a:t>18</a:t>
            </a:fld>
            <a:endParaRPr lang="fr-FR" dirty="0"/>
          </a:p>
        </p:txBody>
      </p:sp>
      <p:pic>
        <p:nvPicPr>
          <p:cNvPr id="9" name="Image 8">
            <a:extLst>
              <a:ext uri="{FF2B5EF4-FFF2-40B4-BE49-F238E27FC236}">
                <a16:creationId xmlns:a16="http://schemas.microsoft.com/office/drawing/2014/main" id="{8776E830-53D2-368E-D874-27F679F68220}"/>
              </a:ext>
            </a:extLst>
          </p:cNvPr>
          <p:cNvPicPr>
            <a:picLocks noChangeAspect="1"/>
          </p:cNvPicPr>
          <p:nvPr/>
        </p:nvPicPr>
        <p:blipFill>
          <a:blip r:embed="rId3"/>
          <a:stretch>
            <a:fillRect/>
          </a:stretch>
        </p:blipFill>
        <p:spPr>
          <a:xfrm>
            <a:off x="1006253" y="2199503"/>
            <a:ext cx="5089748" cy="1314633"/>
          </a:xfrm>
          <a:prstGeom prst="rect">
            <a:avLst/>
          </a:prstGeom>
        </p:spPr>
      </p:pic>
      <p:pic>
        <p:nvPicPr>
          <p:cNvPr id="11" name="Image 10">
            <a:extLst>
              <a:ext uri="{FF2B5EF4-FFF2-40B4-BE49-F238E27FC236}">
                <a16:creationId xmlns:a16="http://schemas.microsoft.com/office/drawing/2014/main" id="{EC171E23-EE1B-E643-EA16-E131DAB319DB}"/>
              </a:ext>
            </a:extLst>
          </p:cNvPr>
          <p:cNvPicPr>
            <a:picLocks noChangeAspect="1"/>
          </p:cNvPicPr>
          <p:nvPr/>
        </p:nvPicPr>
        <p:blipFill>
          <a:blip r:embed="rId4"/>
          <a:stretch>
            <a:fillRect/>
          </a:stretch>
        </p:blipFill>
        <p:spPr>
          <a:xfrm>
            <a:off x="1006252" y="3617835"/>
            <a:ext cx="9526329" cy="1714739"/>
          </a:xfrm>
          <a:prstGeom prst="rect">
            <a:avLst/>
          </a:prstGeom>
        </p:spPr>
      </p:pic>
      <p:sp>
        <p:nvSpPr>
          <p:cNvPr id="12" name="ZoneTexte 11">
            <a:extLst>
              <a:ext uri="{FF2B5EF4-FFF2-40B4-BE49-F238E27FC236}">
                <a16:creationId xmlns:a16="http://schemas.microsoft.com/office/drawing/2014/main" id="{774AC8AA-0C3A-294A-D475-7B4E81988E62}"/>
              </a:ext>
            </a:extLst>
          </p:cNvPr>
          <p:cNvSpPr txBox="1"/>
          <p:nvPr/>
        </p:nvSpPr>
        <p:spPr>
          <a:xfrm>
            <a:off x="1006252" y="5527589"/>
            <a:ext cx="10625575" cy="307777"/>
          </a:xfrm>
          <a:prstGeom prst="rect">
            <a:avLst/>
          </a:prstGeom>
          <a:noFill/>
        </p:spPr>
        <p:txBody>
          <a:bodyPr wrap="square" rtlCol="0">
            <a:spAutoFit/>
          </a:bodyPr>
          <a:lstStyle/>
          <a:p>
            <a:r>
              <a:rPr lang="fr-FR" sz="1400" dirty="0"/>
              <a:t>Ici, on retrouve le modèle avec les meilleurs hyperparamètres pour les deux cibles.</a:t>
            </a:r>
          </a:p>
        </p:txBody>
      </p:sp>
    </p:spTree>
    <p:extLst>
      <p:ext uri="{BB962C8B-B14F-4D97-AF65-F5344CB8AC3E}">
        <p14:creationId xmlns:p14="http://schemas.microsoft.com/office/powerpoint/2010/main" val="311926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8186A1-11A8-21B1-B6A0-AA1A1DAA5A9A}"/>
              </a:ext>
            </a:extLst>
          </p:cNvPr>
          <p:cNvSpPr>
            <a:spLocks noGrp="1"/>
          </p:cNvSpPr>
          <p:nvPr>
            <p:ph type="title"/>
          </p:nvPr>
        </p:nvSpPr>
        <p:spPr>
          <a:xfrm>
            <a:off x="893413" y="0"/>
            <a:ext cx="10405174" cy="527222"/>
          </a:xfrm>
        </p:spPr>
        <p:txBody>
          <a:bodyPr rtlCol="0"/>
          <a:lstStyle>
            <a:defPPr>
              <a:defRPr lang="fr-FR"/>
            </a:defPPr>
          </a:lstStyle>
          <a:p>
            <a:pPr rtl="0"/>
            <a:r>
              <a:rPr lang="fr-FR" dirty="0"/>
              <a:t>FEATURE IMPORTANCE GLOBAL ET LOCAL</a:t>
            </a:r>
          </a:p>
        </p:txBody>
      </p:sp>
      <p:sp>
        <p:nvSpPr>
          <p:cNvPr id="5" name="Espace réservé du contenu 4">
            <a:extLst>
              <a:ext uri="{FF2B5EF4-FFF2-40B4-BE49-F238E27FC236}">
                <a16:creationId xmlns:a16="http://schemas.microsoft.com/office/drawing/2014/main" id="{2726E51D-0E5E-98CC-19AE-F6AC7B00BF2E}"/>
              </a:ext>
            </a:extLst>
          </p:cNvPr>
          <p:cNvSpPr>
            <a:spLocks noGrp="1"/>
          </p:cNvSpPr>
          <p:nvPr>
            <p:ph sz="quarter" idx="14"/>
          </p:nvPr>
        </p:nvSpPr>
        <p:spPr>
          <a:xfrm>
            <a:off x="977253" y="527223"/>
            <a:ext cx="6344027" cy="1351004"/>
          </a:xfrm>
        </p:spPr>
        <p:txBody>
          <a:bodyPr rtlCol="0">
            <a:normAutofit/>
          </a:bodyPr>
          <a:lstStyle>
            <a:defPPr>
              <a:defRPr lang="fr-FR"/>
            </a:defPPr>
          </a:lstStyle>
          <a:p>
            <a:pPr marL="0" indent="0" rtl="0">
              <a:buNone/>
            </a:pPr>
            <a:r>
              <a:rPr lang="fr-FR" sz="1400" dirty="0"/>
              <a:t>On va analyser les </a:t>
            </a:r>
            <a:r>
              <a:rPr lang="fr-FR" sz="1400" dirty="0" err="1"/>
              <a:t>features</a:t>
            </a:r>
            <a:r>
              <a:rPr lang="fr-FR" sz="1400" dirty="0"/>
              <a:t> importances globale et local pour: </a:t>
            </a:r>
          </a:p>
          <a:p>
            <a:r>
              <a:rPr lang="fr-FR" sz="1400" dirty="0"/>
              <a:t>Permettre de connaître les variables qui influent le plus en fonction des cibles</a:t>
            </a:r>
          </a:p>
          <a:p>
            <a:r>
              <a:rPr lang="fr-FR" sz="1400" dirty="0"/>
              <a:t>D’avoir des indicateurs précis par bâtiments et sur tous les bâtiments.</a:t>
            </a:r>
          </a:p>
        </p:txBody>
      </p:sp>
      <p:sp>
        <p:nvSpPr>
          <p:cNvPr id="3" name="Espace réservé du numéro de diapositive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19</a:t>
            </a:fld>
            <a:endParaRPr lang="fr-FR" dirty="0"/>
          </a:p>
        </p:txBody>
      </p:sp>
      <p:pic>
        <p:nvPicPr>
          <p:cNvPr id="8" name="Image 7">
            <a:extLst>
              <a:ext uri="{FF2B5EF4-FFF2-40B4-BE49-F238E27FC236}">
                <a16:creationId xmlns:a16="http://schemas.microsoft.com/office/drawing/2014/main" id="{A20C5B2C-D463-42C2-5ADA-19F277B43493}"/>
              </a:ext>
            </a:extLst>
          </p:cNvPr>
          <p:cNvPicPr>
            <a:picLocks noChangeAspect="1"/>
          </p:cNvPicPr>
          <p:nvPr/>
        </p:nvPicPr>
        <p:blipFill>
          <a:blip r:embed="rId3"/>
          <a:stretch>
            <a:fillRect/>
          </a:stretch>
        </p:blipFill>
        <p:spPr>
          <a:xfrm>
            <a:off x="1257290" y="1713827"/>
            <a:ext cx="9364382" cy="4105848"/>
          </a:xfrm>
          <a:prstGeom prst="rect">
            <a:avLst/>
          </a:prstGeom>
        </p:spPr>
      </p:pic>
    </p:spTree>
    <p:extLst>
      <p:ext uri="{BB962C8B-B14F-4D97-AF65-F5344CB8AC3E}">
        <p14:creationId xmlns:p14="http://schemas.microsoft.com/office/powerpoint/2010/main" val="168446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rtlCol="0"/>
          <a:lstStyle>
            <a:defPPr>
              <a:defRPr lang="fr-FR"/>
            </a:defPPr>
          </a:lstStyle>
          <a:p>
            <a:pPr rtl="0"/>
            <a:r>
              <a:rPr lang="fr-FR" dirty="0"/>
              <a:t>Ordre du jour </a:t>
            </a:r>
          </a:p>
        </p:txBody>
      </p:sp>
      <p:sp>
        <p:nvSpPr>
          <p:cNvPr id="7" name="Espace réservé du texte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rtlCol="0"/>
          <a:lstStyle>
            <a:defPPr>
              <a:defRPr lang="fr-FR"/>
            </a:defPPr>
          </a:lstStyle>
          <a:p>
            <a:pPr rtl="0"/>
            <a:r>
              <a:rPr lang="fr-FR" dirty="0"/>
              <a:t>Introduction</a:t>
            </a:r>
          </a:p>
          <a:p>
            <a:pPr rtl="0"/>
            <a:r>
              <a:rPr lang="fr-FR" dirty="0"/>
              <a:t>Exploration des données</a:t>
            </a:r>
          </a:p>
          <a:p>
            <a:pPr rtl="0"/>
            <a:r>
              <a:rPr lang="fr-FR" dirty="0" err="1"/>
              <a:t>Feature</a:t>
            </a:r>
            <a:r>
              <a:rPr lang="fr-FR" dirty="0"/>
              <a:t> Engineering</a:t>
            </a:r>
          </a:p>
          <a:p>
            <a:pPr rtl="0"/>
            <a:r>
              <a:rPr lang="fr-FR" dirty="0"/>
              <a:t>Modélisation et évaluation</a:t>
            </a:r>
          </a:p>
          <a:p>
            <a:pPr rtl="0"/>
            <a:r>
              <a:rPr lang="fr-FR" dirty="0"/>
              <a:t>Conclusion et perspectives</a:t>
            </a:r>
          </a:p>
        </p:txBody>
      </p:sp>
      <p:sp>
        <p:nvSpPr>
          <p:cNvPr id="3" name="Espace réservé du numéro de diapositive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a:t>2</a:t>
            </a:fld>
            <a:endParaRPr lang="fr-FR"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0622-0E08-D97A-5B77-5FFADE988F9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D834813-E3EC-FED7-372A-F54F1B26AF93}"/>
              </a:ext>
            </a:extLst>
          </p:cNvPr>
          <p:cNvSpPr>
            <a:spLocks noGrp="1"/>
          </p:cNvSpPr>
          <p:nvPr>
            <p:ph type="title"/>
          </p:nvPr>
        </p:nvSpPr>
        <p:spPr>
          <a:xfrm>
            <a:off x="893413" y="0"/>
            <a:ext cx="10405174" cy="527222"/>
          </a:xfrm>
        </p:spPr>
        <p:txBody>
          <a:bodyPr rtlCol="0"/>
          <a:lstStyle>
            <a:defPPr>
              <a:defRPr lang="fr-FR"/>
            </a:defPPr>
          </a:lstStyle>
          <a:p>
            <a:pPr rtl="0"/>
            <a:r>
              <a:rPr lang="fr-FR" dirty="0"/>
              <a:t>FEATURE IMPORTANCE GLOBAL ET LOCAL</a:t>
            </a:r>
          </a:p>
        </p:txBody>
      </p:sp>
      <p:sp>
        <p:nvSpPr>
          <p:cNvPr id="5" name="Espace réservé du contenu 4">
            <a:extLst>
              <a:ext uri="{FF2B5EF4-FFF2-40B4-BE49-F238E27FC236}">
                <a16:creationId xmlns:a16="http://schemas.microsoft.com/office/drawing/2014/main" id="{D966F837-FFFE-A0FB-D04B-D67D7B9A1C53}"/>
              </a:ext>
            </a:extLst>
          </p:cNvPr>
          <p:cNvSpPr>
            <a:spLocks noGrp="1"/>
          </p:cNvSpPr>
          <p:nvPr>
            <p:ph sz="quarter" idx="14"/>
          </p:nvPr>
        </p:nvSpPr>
        <p:spPr>
          <a:xfrm>
            <a:off x="977253" y="527223"/>
            <a:ext cx="6344027" cy="1351004"/>
          </a:xfrm>
        </p:spPr>
        <p:txBody>
          <a:bodyPr rtlCol="0">
            <a:normAutofit/>
          </a:bodyPr>
          <a:lstStyle>
            <a:defPPr>
              <a:defRPr lang="fr-FR"/>
            </a:defPPr>
          </a:lstStyle>
          <a:p>
            <a:pPr marL="0" indent="0" rtl="0">
              <a:buNone/>
            </a:pPr>
            <a:r>
              <a:rPr lang="fr-FR" sz="1400" dirty="0"/>
              <a:t>On va analyser les </a:t>
            </a:r>
            <a:r>
              <a:rPr lang="fr-FR" sz="1400" dirty="0" err="1"/>
              <a:t>features</a:t>
            </a:r>
            <a:r>
              <a:rPr lang="fr-FR" sz="1400" dirty="0"/>
              <a:t> importances globale et local pour: </a:t>
            </a:r>
          </a:p>
          <a:p>
            <a:r>
              <a:rPr lang="fr-FR" sz="1400" dirty="0"/>
              <a:t>Permettre de connaître les variables qui influent le plus en fonction des cibles</a:t>
            </a:r>
          </a:p>
          <a:p>
            <a:r>
              <a:rPr lang="fr-FR" sz="1400" dirty="0"/>
              <a:t>D’avoir des indicateurs précis par bâtiments et sur tous les bâtiments.</a:t>
            </a:r>
          </a:p>
        </p:txBody>
      </p:sp>
      <p:sp>
        <p:nvSpPr>
          <p:cNvPr id="3" name="Espace réservé du numéro de diapositive 2">
            <a:extLst>
              <a:ext uri="{FF2B5EF4-FFF2-40B4-BE49-F238E27FC236}">
                <a16:creationId xmlns:a16="http://schemas.microsoft.com/office/drawing/2014/main" id="{281B0573-F4F3-DDFF-84B7-CEA89DE52823}"/>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20</a:t>
            </a:fld>
            <a:endParaRPr lang="fr-FR" dirty="0"/>
          </a:p>
        </p:txBody>
      </p:sp>
      <p:pic>
        <p:nvPicPr>
          <p:cNvPr id="6" name="Image 5">
            <a:extLst>
              <a:ext uri="{FF2B5EF4-FFF2-40B4-BE49-F238E27FC236}">
                <a16:creationId xmlns:a16="http://schemas.microsoft.com/office/drawing/2014/main" id="{C962AB06-5A26-78EA-4B05-0F268E6C468B}"/>
              </a:ext>
            </a:extLst>
          </p:cNvPr>
          <p:cNvPicPr>
            <a:picLocks noChangeAspect="1"/>
          </p:cNvPicPr>
          <p:nvPr/>
        </p:nvPicPr>
        <p:blipFill>
          <a:blip r:embed="rId3"/>
          <a:stretch>
            <a:fillRect/>
          </a:stretch>
        </p:blipFill>
        <p:spPr>
          <a:xfrm>
            <a:off x="1083007" y="1739818"/>
            <a:ext cx="4536405" cy="2947512"/>
          </a:xfrm>
          <a:prstGeom prst="rect">
            <a:avLst/>
          </a:prstGeom>
        </p:spPr>
      </p:pic>
      <p:pic>
        <p:nvPicPr>
          <p:cNvPr id="9" name="Image 8">
            <a:extLst>
              <a:ext uri="{FF2B5EF4-FFF2-40B4-BE49-F238E27FC236}">
                <a16:creationId xmlns:a16="http://schemas.microsoft.com/office/drawing/2014/main" id="{08189AF2-13A3-1FAB-A8FF-C2C5F9C1FCEF}"/>
              </a:ext>
            </a:extLst>
          </p:cNvPr>
          <p:cNvPicPr>
            <a:picLocks noChangeAspect="1"/>
          </p:cNvPicPr>
          <p:nvPr/>
        </p:nvPicPr>
        <p:blipFill>
          <a:blip r:embed="rId4"/>
          <a:stretch>
            <a:fillRect/>
          </a:stretch>
        </p:blipFill>
        <p:spPr>
          <a:xfrm>
            <a:off x="6021859" y="1710288"/>
            <a:ext cx="5708822" cy="1676634"/>
          </a:xfrm>
          <a:prstGeom prst="rect">
            <a:avLst/>
          </a:prstGeom>
        </p:spPr>
      </p:pic>
      <p:sp>
        <p:nvSpPr>
          <p:cNvPr id="10" name="ZoneTexte 9">
            <a:extLst>
              <a:ext uri="{FF2B5EF4-FFF2-40B4-BE49-F238E27FC236}">
                <a16:creationId xmlns:a16="http://schemas.microsoft.com/office/drawing/2014/main" id="{4DBE8D95-FD2E-BEE6-B9FA-D6E80522986D}"/>
              </a:ext>
            </a:extLst>
          </p:cNvPr>
          <p:cNvSpPr txBox="1"/>
          <p:nvPr/>
        </p:nvSpPr>
        <p:spPr>
          <a:xfrm>
            <a:off x="977253" y="4709094"/>
            <a:ext cx="10280821" cy="1384995"/>
          </a:xfrm>
          <a:prstGeom prst="rect">
            <a:avLst/>
          </a:prstGeom>
          <a:noFill/>
        </p:spPr>
        <p:txBody>
          <a:bodyPr wrap="square" rtlCol="0">
            <a:spAutoFit/>
          </a:bodyPr>
          <a:lstStyle/>
          <a:p>
            <a:r>
              <a:rPr lang="fr-FR" sz="1400" dirty="0"/>
              <a:t>L’importance de réaliser un </a:t>
            </a:r>
            <a:r>
              <a:rPr lang="fr-FR" sz="1400" dirty="0" err="1"/>
              <a:t>feature</a:t>
            </a:r>
            <a:r>
              <a:rPr lang="fr-FR" sz="1400" dirty="0"/>
              <a:t> importance global et locale, permet de dégager les variables qui ont le plus d’impact sur la consommation d’énergie d’un bâtiment : </a:t>
            </a:r>
          </a:p>
          <a:p>
            <a:pPr marL="285750" indent="-285750">
              <a:buFont typeface="Arial" panose="020B0604020202020204" pitchFamily="34" charset="0"/>
              <a:buChar char="•"/>
            </a:pPr>
            <a:r>
              <a:rPr lang="fr-FR" sz="1400" dirty="0"/>
              <a:t>Taille du bâtiment a un effet réducteur sur les grandes surfaces</a:t>
            </a:r>
          </a:p>
          <a:p>
            <a:pPr marL="285750" indent="-285750">
              <a:buFont typeface="Arial" panose="020B0604020202020204" pitchFamily="34" charset="0"/>
              <a:buChar char="•"/>
            </a:pPr>
            <a:r>
              <a:rPr lang="fr-FR" sz="1400" dirty="0"/>
              <a:t>Âge du bâtiment, peut jouer dans les deux sens, plus c’est vieux, plus ça consomme</a:t>
            </a:r>
          </a:p>
          <a:p>
            <a:pPr marL="285750" indent="-285750">
              <a:buFont typeface="Arial" panose="020B0604020202020204" pitchFamily="34" charset="0"/>
              <a:buChar char="•"/>
            </a:pPr>
            <a:r>
              <a:rPr lang="fr-FR" sz="1400" dirty="0"/>
              <a:t>Usage principal d’un bâtiment agit aussi sur la consommation d’énergie</a:t>
            </a:r>
          </a:p>
          <a:p>
            <a:pPr marL="285750" indent="-285750">
              <a:buFont typeface="Arial" panose="020B0604020202020204" pitchFamily="34" charset="0"/>
              <a:buChar char="•"/>
            </a:pPr>
            <a:r>
              <a:rPr lang="fr-FR" sz="1400" dirty="0"/>
              <a:t>La localisation d’un bâtiment peut aussi jouer un rôle sur la consommation d’énergie.</a:t>
            </a:r>
          </a:p>
        </p:txBody>
      </p:sp>
    </p:spTree>
    <p:extLst>
      <p:ext uri="{BB962C8B-B14F-4D97-AF65-F5344CB8AC3E}">
        <p14:creationId xmlns:p14="http://schemas.microsoft.com/office/powerpoint/2010/main" val="394160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A9C5DD-6B55-DF45-4C6B-6B767B71B1F8}"/>
              </a:ext>
            </a:extLst>
          </p:cNvPr>
          <p:cNvSpPr>
            <a:spLocks noGrp="1"/>
          </p:cNvSpPr>
          <p:nvPr>
            <p:ph type="title"/>
          </p:nvPr>
        </p:nvSpPr>
        <p:spPr>
          <a:xfrm>
            <a:off x="911225" y="-105312"/>
            <a:ext cx="10405174" cy="616058"/>
          </a:xfrm>
        </p:spPr>
        <p:txBody>
          <a:bodyPr rtlCol="0"/>
          <a:lstStyle>
            <a:defPPr>
              <a:defRPr lang="fr-FR"/>
            </a:defPPr>
          </a:lstStyle>
          <a:p>
            <a:pPr rtl="0"/>
            <a:r>
              <a:rPr lang="fr-FR" dirty="0"/>
              <a:t>Impact Energy Score</a:t>
            </a:r>
          </a:p>
        </p:txBody>
      </p:sp>
      <p:sp>
        <p:nvSpPr>
          <p:cNvPr id="3" name="Espace réservé du numéro de diapositive 2">
            <a:extLst>
              <a:ext uri="{FF2B5EF4-FFF2-40B4-BE49-F238E27FC236}">
                <a16:creationId xmlns:a16="http://schemas.microsoft.com/office/drawing/2014/main" id="{C849FABB-E5A7-5275-61DB-17B427E9CEDB}"/>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21</a:t>
            </a:fld>
            <a:endParaRPr lang="fr-FR" dirty="0"/>
          </a:p>
        </p:txBody>
      </p:sp>
      <p:sp>
        <p:nvSpPr>
          <p:cNvPr id="7" name="ZoneTexte 6">
            <a:extLst>
              <a:ext uri="{FF2B5EF4-FFF2-40B4-BE49-F238E27FC236}">
                <a16:creationId xmlns:a16="http://schemas.microsoft.com/office/drawing/2014/main" id="{73B37FC4-EAD3-F622-CDDA-1A670AD3C839}"/>
              </a:ext>
            </a:extLst>
          </p:cNvPr>
          <p:cNvSpPr txBox="1"/>
          <p:nvPr/>
        </p:nvSpPr>
        <p:spPr>
          <a:xfrm>
            <a:off x="988540" y="515550"/>
            <a:ext cx="10486768" cy="1169551"/>
          </a:xfrm>
          <a:prstGeom prst="rect">
            <a:avLst/>
          </a:prstGeom>
          <a:noFill/>
        </p:spPr>
        <p:txBody>
          <a:bodyPr wrap="square" rtlCol="0">
            <a:spAutoFit/>
          </a:bodyPr>
          <a:lstStyle/>
          <a:p>
            <a:r>
              <a:rPr lang="fr-FR" sz="1400" dirty="0"/>
              <a:t>Sur chaque cible ensuite, il faut analyser les données avec la variable </a:t>
            </a:r>
            <a:r>
              <a:rPr lang="fr-FR" sz="1400" dirty="0" err="1"/>
              <a:t>energy</a:t>
            </a:r>
            <a:r>
              <a:rPr lang="fr-FR" sz="1400" dirty="0"/>
              <a:t> star score en plus avec le meilleur modèle de chaque cible, ainsi que les meilleurs hyperparamètres. </a:t>
            </a:r>
          </a:p>
          <a:p>
            <a:endParaRPr lang="fr-FR" sz="1400" dirty="0"/>
          </a:p>
          <a:p>
            <a:r>
              <a:rPr lang="fr-FR" sz="1400" dirty="0" err="1"/>
              <a:t>L’energy</a:t>
            </a:r>
            <a:r>
              <a:rPr lang="fr-FR" sz="1400" dirty="0"/>
              <a:t> star score est un indicateur de performance énergétique pour évaluer l’efficacité énergétique d’un bâtiment par rapport à d’autres similaires.  Il y a plusieurs facteurs, consommation d’énergie, taille, usage, conditions climatiques. </a:t>
            </a:r>
          </a:p>
        </p:txBody>
      </p:sp>
      <p:pic>
        <p:nvPicPr>
          <p:cNvPr id="9" name="Image 8">
            <a:extLst>
              <a:ext uri="{FF2B5EF4-FFF2-40B4-BE49-F238E27FC236}">
                <a16:creationId xmlns:a16="http://schemas.microsoft.com/office/drawing/2014/main" id="{48B2AB7D-4F17-97F1-C093-CFA775FC29D1}"/>
              </a:ext>
            </a:extLst>
          </p:cNvPr>
          <p:cNvPicPr>
            <a:picLocks noChangeAspect="1"/>
          </p:cNvPicPr>
          <p:nvPr/>
        </p:nvPicPr>
        <p:blipFill>
          <a:blip r:embed="rId3"/>
          <a:stretch>
            <a:fillRect/>
          </a:stretch>
        </p:blipFill>
        <p:spPr>
          <a:xfrm>
            <a:off x="988540" y="1685101"/>
            <a:ext cx="5107460" cy="4493277"/>
          </a:xfrm>
          <a:prstGeom prst="rect">
            <a:avLst/>
          </a:prstGeom>
        </p:spPr>
      </p:pic>
      <p:pic>
        <p:nvPicPr>
          <p:cNvPr id="13" name="Image 12">
            <a:extLst>
              <a:ext uri="{FF2B5EF4-FFF2-40B4-BE49-F238E27FC236}">
                <a16:creationId xmlns:a16="http://schemas.microsoft.com/office/drawing/2014/main" id="{F2DDCCD9-5EEB-90A7-4AF9-5EFC9409DDC0}"/>
              </a:ext>
            </a:extLst>
          </p:cNvPr>
          <p:cNvPicPr>
            <a:picLocks noChangeAspect="1"/>
          </p:cNvPicPr>
          <p:nvPr/>
        </p:nvPicPr>
        <p:blipFill>
          <a:blip r:embed="rId4"/>
          <a:stretch>
            <a:fillRect/>
          </a:stretch>
        </p:blipFill>
        <p:spPr>
          <a:xfrm>
            <a:off x="6294043" y="1685101"/>
            <a:ext cx="5107461" cy="4561521"/>
          </a:xfrm>
          <a:prstGeom prst="rect">
            <a:avLst/>
          </a:prstGeom>
        </p:spPr>
      </p:pic>
    </p:spTree>
    <p:extLst>
      <p:ext uri="{BB962C8B-B14F-4D97-AF65-F5344CB8AC3E}">
        <p14:creationId xmlns:p14="http://schemas.microsoft.com/office/powerpoint/2010/main" val="2981044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9B38-5A9A-4F51-B9AD-9ABD9D300AC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067A9DD-0C46-1643-B4A3-B65B98536775}"/>
              </a:ext>
            </a:extLst>
          </p:cNvPr>
          <p:cNvSpPr>
            <a:spLocks noGrp="1"/>
          </p:cNvSpPr>
          <p:nvPr>
            <p:ph type="title"/>
          </p:nvPr>
        </p:nvSpPr>
        <p:spPr>
          <a:xfrm>
            <a:off x="911225" y="-105312"/>
            <a:ext cx="10405174" cy="616058"/>
          </a:xfrm>
        </p:spPr>
        <p:txBody>
          <a:bodyPr rtlCol="0"/>
          <a:lstStyle>
            <a:defPPr>
              <a:defRPr lang="fr-FR"/>
            </a:defPPr>
          </a:lstStyle>
          <a:p>
            <a:pPr rtl="0"/>
            <a:r>
              <a:rPr lang="fr-FR" dirty="0"/>
              <a:t>CONCLUSION</a:t>
            </a:r>
          </a:p>
        </p:txBody>
      </p:sp>
      <p:sp>
        <p:nvSpPr>
          <p:cNvPr id="3" name="Espace réservé du numéro de diapositive 2">
            <a:extLst>
              <a:ext uri="{FF2B5EF4-FFF2-40B4-BE49-F238E27FC236}">
                <a16:creationId xmlns:a16="http://schemas.microsoft.com/office/drawing/2014/main" id="{5C273248-C8DE-5DF2-D756-CEF81219FE75}"/>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22</a:t>
            </a:fld>
            <a:endParaRPr lang="fr-FR" dirty="0"/>
          </a:p>
        </p:txBody>
      </p:sp>
      <p:sp>
        <p:nvSpPr>
          <p:cNvPr id="7" name="ZoneTexte 6">
            <a:extLst>
              <a:ext uri="{FF2B5EF4-FFF2-40B4-BE49-F238E27FC236}">
                <a16:creationId xmlns:a16="http://schemas.microsoft.com/office/drawing/2014/main" id="{624D1011-0DCB-908F-E6F7-1433E7E2D16A}"/>
              </a:ext>
            </a:extLst>
          </p:cNvPr>
          <p:cNvSpPr txBox="1"/>
          <p:nvPr/>
        </p:nvSpPr>
        <p:spPr>
          <a:xfrm>
            <a:off x="988540" y="515550"/>
            <a:ext cx="10486768" cy="2677656"/>
          </a:xfrm>
          <a:prstGeom prst="rect">
            <a:avLst/>
          </a:prstGeom>
          <a:noFill/>
        </p:spPr>
        <p:txBody>
          <a:bodyPr wrap="square" rtlCol="0">
            <a:spAutoFit/>
          </a:bodyPr>
          <a:lstStyle/>
          <a:p>
            <a:r>
              <a:rPr lang="fr-FR" sz="1400" dirty="0"/>
              <a:t>Sur chaque cible ensuite, les résultats sont un peu différents.</a:t>
            </a:r>
          </a:p>
          <a:p>
            <a:endParaRPr lang="fr-FR" sz="1400" dirty="0"/>
          </a:p>
          <a:p>
            <a:r>
              <a:rPr lang="fr-FR" sz="1400" dirty="0"/>
              <a:t>SiteEnergyUse (kBtu): modèle </a:t>
            </a:r>
            <a:r>
              <a:rPr lang="fr-FR" sz="1400" dirty="0" err="1"/>
              <a:t>XGBoost</a:t>
            </a:r>
            <a:r>
              <a:rPr lang="fr-FR" sz="1400" dirty="0"/>
              <a:t> avec une transformation log semble être une bonne approche pour prédire la consommation d’énergie des bâtiments, avec un score très élevé pour l’entraînement et le test. </a:t>
            </a:r>
          </a:p>
          <a:p>
            <a:r>
              <a:rPr lang="fr-FR" sz="1400" dirty="0"/>
              <a:t>Faible RMSE montre des prédictions proches de valeurs réelles, bon indicateur de performance</a:t>
            </a:r>
          </a:p>
          <a:p>
            <a:r>
              <a:rPr lang="fr-FR" sz="1400" dirty="0"/>
              <a:t>Le modèle a une faible différence en le score d’entraînement et de test, le modèle est bien régularisé, il est capable de généraliser sur de nouvelles données sans trop de sur apprentissage. </a:t>
            </a:r>
          </a:p>
          <a:p>
            <a:endParaRPr lang="fr-FR" sz="1400" dirty="0"/>
          </a:p>
          <a:p>
            <a:r>
              <a:rPr lang="fr-FR" sz="1400" dirty="0"/>
              <a:t>TotalGHGEmissions: modèle </a:t>
            </a:r>
            <a:r>
              <a:rPr lang="fr-FR" sz="1400" dirty="0" err="1"/>
              <a:t>XGBoost</a:t>
            </a:r>
            <a:r>
              <a:rPr lang="fr-FR" sz="1400" dirty="0"/>
              <a:t> avec transformation manuel semble être l’approche la plus pertinente pour prédire la consommation d’énergie. Le score élevé sur les données d’entraînement témoigne d’une capacité du modèle à apprendre les relations présentes dans les données. </a:t>
            </a:r>
          </a:p>
          <a:p>
            <a:r>
              <a:rPr lang="fr-FR" sz="1400" dirty="0"/>
              <a:t>Le score plus modeste sur les données de test et le RMSE révèlent une généralisation limitée. </a:t>
            </a:r>
          </a:p>
        </p:txBody>
      </p:sp>
      <p:sp>
        <p:nvSpPr>
          <p:cNvPr id="5" name="ZoneTexte 4">
            <a:extLst>
              <a:ext uri="{FF2B5EF4-FFF2-40B4-BE49-F238E27FC236}">
                <a16:creationId xmlns:a16="http://schemas.microsoft.com/office/drawing/2014/main" id="{42991890-F95B-AFB8-183B-292C12818393}"/>
              </a:ext>
            </a:extLst>
          </p:cNvPr>
          <p:cNvSpPr txBox="1"/>
          <p:nvPr/>
        </p:nvSpPr>
        <p:spPr>
          <a:xfrm>
            <a:off x="988540" y="3328086"/>
            <a:ext cx="10327859" cy="954107"/>
          </a:xfrm>
          <a:prstGeom prst="rect">
            <a:avLst/>
          </a:prstGeom>
          <a:noFill/>
        </p:spPr>
        <p:txBody>
          <a:bodyPr wrap="square" rtlCol="0">
            <a:spAutoFit/>
          </a:bodyPr>
          <a:lstStyle/>
          <a:p>
            <a:r>
              <a:rPr lang="fr-FR" sz="1400" dirty="0"/>
              <a:t>Il peut y avoir plusieurs axes d’améliorations comme: </a:t>
            </a:r>
          </a:p>
          <a:p>
            <a:pPr marL="285750" indent="-285750">
              <a:buFont typeface="Arial" panose="020B0604020202020204" pitchFamily="34" charset="0"/>
              <a:buChar char="•"/>
            </a:pPr>
            <a:r>
              <a:rPr lang="fr-FR" sz="1400" dirty="0"/>
              <a:t>Affiner les hyperparamètres</a:t>
            </a:r>
          </a:p>
          <a:p>
            <a:pPr marL="285750" indent="-285750">
              <a:buFont typeface="Arial" panose="020B0604020202020204" pitchFamily="34" charset="0"/>
              <a:buChar char="•"/>
            </a:pPr>
            <a:r>
              <a:rPr lang="fr-FR" sz="1400" dirty="0"/>
              <a:t>Utilisation d’une validation croisée pour une évaluation plus robuste</a:t>
            </a:r>
          </a:p>
          <a:p>
            <a:pPr marL="285750" indent="-285750">
              <a:buFont typeface="Arial" panose="020B0604020202020204" pitchFamily="34" charset="0"/>
              <a:buChar char="•"/>
            </a:pPr>
            <a:r>
              <a:rPr lang="fr-FR" sz="1400" dirty="0"/>
              <a:t>Réduire la complexité du modèle</a:t>
            </a:r>
          </a:p>
        </p:txBody>
      </p:sp>
    </p:spTree>
    <p:extLst>
      <p:ext uri="{BB962C8B-B14F-4D97-AF65-F5344CB8AC3E}">
        <p14:creationId xmlns:p14="http://schemas.microsoft.com/office/powerpoint/2010/main" val="204974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rtlCol="0"/>
          <a:lstStyle>
            <a:defPPr>
              <a:defRPr lang="fr-FR"/>
            </a:defPPr>
          </a:lstStyle>
          <a:p>
            <a:pPr rtl="0"/>
            <a:r>
              <a:rPr lang="fr-FR" dirty="0"/>
              <a:t>Merci </a:t>
            </a:r>
          </a:p>
        </p:txBody>
      </p:sp>
      <p:sp>
        <p:nvSpPr>
          <p:cNvPr id="3" name="Espace réservé du texte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rtlCol="0"/>
          <a:lstStyle>
            <a:defPPr>
              <a:defRPr lang="fr-FR"/>
            </a:defPPr>
          </a:lstStyle>
          <a:p>
            <a:pPr rtl="0"/>
            <a:r>
              <a:rPr lang="fr-FR" dirty="0"/>
              <a:t>GOURVILLE Jonathan</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rtlCol="0"/>
          <a:lstStyle>
            <a:defPPr>
              <a:defRPr lang="fr-FR"/>
            </a:defPPr>
          </a:lstStyle>
          <a:p>
            <a:pPr rtl="0"/>
            <a:r>
              <a:rPr lang="fr-FR" dirty="0"/>
              <a:t>Introduction</a:t>
            </a:r>
          </a:p>
        </p:txBody>
      </p:sp>
      <p:pic>
        <p:nvPicPr>
          <p:cNvPr id="10" name="Espace réservé d’image 9" descr="Personne souriant devant un ordinateu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3"/>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5A73B-8ACA-C38D-75F6-E98A60549A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386BA14-A18E-DBE8-05A1-325E69C0862F}"/>
              </a:ext>
            </a:extLst>
          </p:cNvPr>
          <p:cNvSpPr>
            <a:spLocks noGrp="1"/>
          </p:cNvSpPr>
          <p:nvPr>
            <p:ph type="title"/>
          </p:nvPr>
        </p:nvSpPr>
        <p:spPr>
          <a:xfrm>
            <a:off x="893064" y="72518"/>
            <a:ext cx="10405174" cy="1326514"/>
          </a:xfrm>
        </p:spPr>
        <p:txBody>
          <a:bodyPr rtlCol="0" anchor="b">
            <a:normAutofit/>
          </a:bodyPr>
          <a:lstStyle>
            <a:defPPr>
              <a:defRPr lang="fr-FR"/>
            </a:defPPr>
          </a:lstStyle>
          <a:p>
            <a:pPr rtl="0"/>
            <a:r>
              <a:rPr lang="fr-FR" dirty="0"/>
              <a:t>Contexte</a:t>
            </a:r>
          </a:p>
        </p:txBody>
      </p:sp>
      <p:sp>
        <p:nvSpPr>
          <p:cNvPr id="4" name="Espace réservé du texte 3">
            <a:extLst>
              <a:ext uri="{FF2B5EF4-FFF2-40B4-BE49-F238E27FC236}">
                <a16:creationId xmlns:a16="http://schemas.microsoft.com/office/drawing/2014/main" id="{BB2CAD87-CED3-69B1-587C-B877ECAE0E7F}"/>
              </a:ext>
            </a:extLst>
          </p:cNvPr>
          <p:cNvSpPr>
            <a:spLocks noGrp="1"/>
          </p:cNvSpPr>
          <p:nvPr>
            <p:ph sz="quarter" idx="13"/>
          </p:nvPr>
        </p:nvSpPr>
        <p:spPr>
          <a:xfrm>
            <a:off x="893763" y="2073275"/>
            <a:ext cx="4887594" cy="3687763"/>
          </a:xfrm>
        </p:spPr>
        <p:txBody>
          <a:bodyPr rtlCol="0">
            <a:normAutofit/>
          </a:bodyPr>
          <a:lstStyle>
            <a:defPPr>
              <a:defRPr lang="fr-FR"/>
            </a:defPPr>
          </a:lstStyle>
          <a:p>
            <a:pPr marL="0" indent="0" rtl="0">
              <a:buNone/>
            </a:pPr>
            <a:r>
              <a:rPr lang="fr-FR" dirty="0"/>
              <a:t>La ville de Seattle vise la neutralité carbone d’ici 2050, pour cela il faudra : </a:t>
            </a:r>
          </a:p>
          <a:p>
            <a:r>
              <a:rPr lang="fr-FR" dirty="0"/>
              <a:t>Prédire la consommation d’énergie et les émissions de CO2 des bâtiments non résidentiels</a:t>
            </a:r>
          </a:p>
          <a:p>
            <a:pPr marL="0" indent="0">
              <a:buNone/>
            </a:pPr>
            <a:r>
              <a:rPr lang="fr-FR" dirty="0"/>
              <a:t>Pour cela, il faudra utiliser :</a:t>
            </a:r>
          </a:p>
          <a:p>
            <a:r>
              <a:rPr lang="fr-FR" dirty="0"/>
              <a:t>Des relevés effectués en 2016</a:t>
            </a:r>
          </a:p>
          <a:p>
            <a:r>
              <a:rPr lang="fr-FR" dirty="0"/>
              <a:t>Des données sur différents bâtiments avec diverses caractéristiques.</a:t>
            </a:r>
          </a:p>
        </p:txBody>
      </p:sp>
      <p:pic>
        <p:nvPicPr>
          <p:cNvPr id="1026" name="Picture 2" descr="Seattle Icon Images – Browse 3,375 Stock Photos, Vectors, and Video | Adobe  Stock">
            <a:extLst>
              <a:ext uri="{FF2B5EF4-FFF2-40B4-BE49-F238E27FC236}">
                <a16:creationId xmlns:a16="http://schemas.microsoft.com/office/drawing/2014/main" id="{64167E6C-8715-E9C7-965F-363A109A8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2" b="4"/>
          <a:stretch/>
        </p:blipFill>
        <p:spPr bwMode="auto">
          <a:xfrm>
            <a:off x="6517736" y="1653146"/>
            <a:ext cx="4887594" cy="36877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F477C48B-22C8-F0B4-7F4B-EFF45E6DBF82}"/>
              </a:ext>
            </a:extLst>
          </p:cNvPr>
          <p:cNvSpPr>
            <a:spLocks noGrp="1"/>
          </p:cNvSpPr>
          <p:nvPr>
            <p:ph type="sldNum" sz="quarter" idx="12"/>
          </p:nvPr>
        </p:nvSpPr>
        <p:spPr>
          <a:xfrm>
            <a:off x="911352" y="6246622"/>
            <a:ext cx="2670048" cy="365125"/>
          </a:xfrm>
        </p:spPr>
        <p:txBody>
          <a:bodyPr rtlCol="0" anchor="ctr">
            <a:normAutofit/>
          </a:bodyPr>
          <a:lstStyle>
            <a:defPPr>
              <a:defRPr lang="fr-FR"/>
            </a:defPPr>
          </a:lstStyle>
          <a:p>
            <a:pPr rtl="0">
              <a:spcAft>
                <a:spcPts val="600"/>
              </a:spcAft>
            </a:pPr>
            <a:fld id="{B5CEABB6-07DC-46E8-9B57-56EC44A396E5}" type="slidenum">
              <a:rPr lang="fr-FR" smtClean="0"/>
              <a:pPr rtl="0">
                <a:spcAft>
                  <a:spcPts val="600"/>
                </a:spcAft>
              </a:pPr>
              <a:t>4</a:t>
            </a:fld>
            <a:endParaRPr lang="fr-FR"/>
          </a:p>
        </p:txBody>
      </p:sp>
      <p:pic>
        <p:nvPicPr>
          <p:cNvPr id="1028" name="Picture 4" descr="Energy Star — Wikipédia">
            <a:extLst>
              <a:ext uri="{FF2B5EF4-FFF2-40B4-BE49-F238E27FC236}">
                <a16:creationId xmlns:a16="http://schemas.microsoft.com/office/drawing/2014/main" id="{777CC9C3-0BFA-FFAB-5146-F997DE832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5500" y="5197791"/>
            <a:ext cx="1710295" cy="158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rtlCol="0"/>
          <a:lstStyle>
            <a:defPPr>
              <a:defRPr lang="fr-FR"/>
            </a:defPPr>
          </a:lstStyle>
          <a:p>
            <a:pPr rtl="0"/>
            <a:r>
              <a:rPr lang="fr-FR" dirty="0"/>
              <a:t>Exploration des données</a:t>
            </a:r>
          </a:p>
        </p:txBody>
      </p:sp>
      <p:pic>
        <p:nvPicPr>
          <p:cNvPr id="12" name="Espace réservé d’image 11" descr="Une personne portant une chemise jaune">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3"/>
          <a:srcRect l="33" r="33"/>
          <a:stretch/>
        </p:blipFill>
        <p:spPr>
          <a:xfrm>
            <a:off x="-15240" y="-15240"/>
            <a:ext cx="4581525" cy="6602413"/>
          </a:xfrm>
        </p:spPr>
      </p:pic>
    </p:spTree>
    <p:extLst>
      <p:ext uri="{BB962C8B-B14F-4D97-AF65-F5344CB8AC3E}">
        <p14:creationId xmlns:p14="http://schemas.microsoft.com/office/powerpoint/2010/main" val="359081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10405174" cy="479417"/>
          </a:xfrm>
        </p:spPr>
        <p:txBody>
          <a:bodyPr rtlCol="0" anchor="b">
            <a:normAutofit/>
          </a:bodyPr>
          <a:lstStyle>
            <a:defPPr>
              <a:defRPr lang="fr-FR"/>
            </a:defPPr>
          </a:lstStyle>
          <a:p>
            <a:pPr algn="ctr" rtl="0"/>
            <a:r>
              <a:rPr lang="fr-FR" dirty="0"/>
              <a:t>Jeu de données</a:t>
            </a:r>
          </a:p>
        </p:txBody>
      </p:sp>
      <p:sp>
        <p:nvSpPr>
          <p:cNvPr id="3" name="Espace réservé du numéro de diapositive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rtlCol="0" anchor="ctr">
            <a:normAutofit/>
          </a:bodyPr>
          <a:lstStyle>
            <a:defPPr>
              <a:defRPr lang="fr-FR"/>
            </a:defPPr>
          </a:lstStyle>
          <a:p>
            <a:pPr rtl="0">
              <a:spcAft>
                <a:spcPts val="600"/>
              </a:spcAft>
            </a:pPr>
            <a:fld id="{B5CEABB6-07DC-46E8-9B57-56EC44A396E5}" type="slidenum">
              <a:rPr lang="fr-FR" smtClean="0"/>
              <a:pPr rtl="0">
                <a:spcAft>
                  <a:spcPts val="600"/>
                </a:spcAft>
              </a:pPr>
              <a:t>6</a:t>
            </a:fld>
            <a:endParaRPr lang="fr-FR"/>
          </a:p>
        </p:txBody>
      </p:sp>
      <p:pic>
        <p:nvPicPr>
          <p:cNvPr id="12" name="Image 11">
            <a:extLst>
              <a:ext uri="{FF2B5EF4-FFF2-40B4-BE49-F238E27FC236}">
                <a16:creationId xmlns:a16="http://schemas.microsoft.com/office/drawing/2014/main" id="{87875314-4459-7A91-E4C5-034AC420FF46}"/>
              </a:ext>
            </a:extLst>
          </p:cNvPr>
          <p:cNvPicPr>
            <a:picLocks noChangeAspect="1"/>
          </p:cNvPicPr>
          <p:nvPr/>
        </p:nvPicPr>
        <p:blipFill>
          <a:blip r:embed="rId3"/>
          <a:stretch>
            <a:fillRect/>
          </a:stretch>
        </p:blipFill>
        <p:spPr>
          <a:xfrm>
            <a:off x="4464907" y="3739222"/>
            <a:ext cx="7183395" cy="2439155"/>
          </a:xfrm>
          <a:prstGeom prst="rect">
            <a:avLst/>
          </a:prstGeom>
        </p:spPr>
      </p:pic>
      <p:pic>
        <p:nvPicPr>
          <p:cNvPr id="14" name="Image 13">
            <a:extLst>
              <a:ext uri="{FF2B5EF4-FFF2-40B4-BE49-F238E27FC236}">
                <a16:creationId xmlns:a16="http://schemas.microsoft.com/office/drawing/2014/main" id="{F368888B-9C90-2F85-3115-176A08D08E80}"/>
              </a:ext>
            </a:extLst>
          </p:cNvPr>
          <p:cNvPicPr>
            <a:picLocks noChangeAspect="1"/>
          </p:cNvPicPr>
          <p:nvPr/>
        </p:nvPicPr>
        <p:blipFill>
          <a:blip r:embed="rId4"/>
          <a:stretch>
            <a:fillRect/>
          </a:stretch>
        </p:blipFill>
        <p:spPr>
          <a:xfrm>
            <a:off x="200247" y="857116"/>
            <a:ext cx="4092257" cy="5321261"/>
          </a:xfrm>
          <a:prstGeom prst="rect">
            <a:avLst/>
          </a:prstGeom>
        </p:spPr>
      </p:pic>
      <p:pic>
        <p:nvPicPr>
          <p:cNvPr id="19" name="Image 18">
            <a:extLst>
              <a:ext uri="{FF2B5EF4-FFF2-40B4-BE49-F238E27FC236}">
                <a16:creationId xmlns:a16="http://schemas.microsoft.com/office/drawing/2014/main" id="{7BC3F9D8-3A03-EB46-B1B6-E8571F90CA3D}"/>
              </a:ext>
            </a:extLst>
          </p:cNvPr>
          <p:cNvPicPr>
            <a:picLocks noChangeAspect="1"/>
          </p:cNvPicPr>
          <p:nvPr/>
        </p:nvPicPr>
        <p:blipFill>
          <a:blip r:embed="rId5"/>
          <a:stretch>
            <a:fillRect/>
          </a:stretch>
        </p:blipFill>
        <p:spPr>
          <a:xfrm>
            <a:off x="8432069" y="857116"/>
            <a:ext cx="3429479" cy="2734580"/>
          </a:xfrm>
          <a:prstGeom prst="rect">
            <a:avLst/>
          </a:prstGeom>
        </p:spPr>
      </p:pic>
      <p:sp>
        <p:nvSpPr>
          <p:cNvPr id="20" name="ZoneTexte 19">
            <a:extLst>
              <a:ext uri="{FF2B5EF4-FFF2-40B4-BE49-F238E27FC236}">
                <a16:creationId xmlns:a16="http://schemas.microsoft.com/office/drawing/2014/main" id="{68007F4C-1E94-CEDA-CC49-72027E585297}"/>
              </a:ext>
            </a:extLst>
          </p:cNvPr>
          <p:cNvSpPr txBox="1"/>
          <p:nvPr/>
        </p:nvSpPr>
        <p:spPr>
          <a:xfrm>
            <a:off x="4678153" y="857116"/>
            <a:ext cx="3584398" cy="2585323"/>
          </a:xfrm>
          <a:prstGeom prst="rect">
            <a:avLst/>
          </a:prstGeom>
          <a:noFill/>
        </p:spPr>
        <p:txBody>
          <a:bodyPr wrap="square" rtlCol="0">
            <a:spAutoFit/>
          </a:bodyPr>
          <a:lstStyle/>
          <a:p>
            <a:r>
              <a:rPr lang="fr-FR" dirty="0"/>
              <a:t>Jeu de données composé de 45 variables. Il y a deux variables qui serviront de cible pour les prédictions.</a:t>
            </a:r>
          </a:p>
          <a:p>
            <a:r>
              <a:rPr lang="fr-FR" dirty="0"/>
              <a:t>- SiteEnergyUse (kBtu)</a:t>
            </a:r>
          </a:p>
          <a:p>
            <a:r>
              <a:rPr lang="fr-FR" dirty="0"/>
              <a:t>- TotalGHGEmissions </a:t>
            </a:r>
          </a:p>
          <a:p>
            <a:r>
              <a:rPr lang="fr-FR" dirty="0"/>
              <a:t>D’autres variables serviront à l’analyse, et seront utiles pour les prédictions.</a:t>
            </a:r>
          </a:p>
        </p:txBody>
      </p:sp>
    </p:spTree>
    <p:extLst>
      <p:ext uri="{BB962C8B-B14F-4D97-AF65-F5344CB8AC3E}">
        <p14:creationId xmlns:p14="http://schemas.microsoft.com/office/powerpoint/2010/main" val="209900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76B37-0BE1-44FB-94E2-43495B62FB1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7771B7C-BC1F-7450-46CA-9D28B947B9E0}"/>
              </a:ext>
            </a:extLst>
          </p:cNvPr>
          <p:cNvSpPr>
            <a:spLocks noGrp="1"/>
          </p:cNvSpPr>
          <p:nvPr>
            <p:ph type="title"/>
          </p:nvPr>
        </p:nvSpPr>
        <p:spPr>
          <a:xfrm>
            <a:off x="893064" y="72518"/>
            <a:ext cx="10405174" cy="545640"/>
          </a:xfrm>
        </p:spPr>
        <p:txBody>
          <a:bodyPr rtlCol="0">
            <a:normAutofit/>
          </a:bodyPr>
          <a:lstStyle>
            <a:defPPr>
              <a:defRPr lang="fr-FR"/>
            </a:defPPr>
          </a:lstStyle>
          <a:p>
            <a:pPr rtl="0"/>
            <a:r>
              <a:rPr lang="fr-FR" dirty="0"/>
              <a:t>Exploration des données</a:t>
            </a:r>
          </a:p>
        </p:txBody>
      </p:sp>
      <p:sp>
        <p:nvSpPr>
          <p:cNvPr id="4" name="Espace réservé du contenu 3">
            <a:extLst>
              <a:ext uri="{FF2B5EF4-FFF2-40B4-BE49-F238E27FC236}">
                <a16:creationId xmlns:a16="http://schemas.microsoft.com/office/drawing/2014/main" id="{DE7DF43F-2141-4A9B-29B9-EFD589D3F67C}"/>
              </a:ext>
            </a:extLst>
          </p:cNvPr>
          <p:cNvSpPr>
            <a:spLocks noGrp="1"/>
          </p:cNvSpPr>
          <p:nvPr>
            <p:ph sz="quarter" idx="13"/>
          </p:nvPr>
        </p:nvSpPr>
        <p:spPr>
          <a:xfrm>
            <a:off x="893064" y="889686"/>
            <a:ext cx="5341168" cy="2940909"/>
          </a:xfrm>
        </p:spPr>
        <p:txBody>
          <a:bodyPr rtlCol="0"/>
          <a:lstStyle>
            <a:defPPr>
              <a:defRPr lang="fr-FR"/>
            </a:defPPr>
          </a:lstStyle>
          <a:p>
            <a:pPr rtl="0"/>
            <a:r>
              <a:rPr lang="fr-FR" dirty="0"/>
              <a:t>Sur les données, il faut :</a:t>
            </a:r>
          </a:p>
          <a:p>
            <a:pPr marL="342900" indent="-342900" rtl="0">
              <a:buFont typeface="Arial" panose="020B0604020202020204" pitchFamily="34" charset="0"/>
              <a:buChar char="•"/>
            </a:pPr>
            <a:r>
              <a:rPr lang="fr-FR" dirty="0"/>
              <a:t>Supprimer les doublons</a:t>
            </a:r>
          </a:p>
          <a:p>
            <a:pPr marL="342900" indent="-342900" rtl="0">
              <a:buFont typeface="Arial" panose="020B0604020202020204" pitchFamily="34" charset="0"/>
              <a:buChar char="•"/>
            </a:pPr>
            <a:r>
              <a:rPr lang="fr-FR" dirty="0"/>
              <a:t>Filtrage des données incohérentes</a:t>
            </a:r>
          </a:p>
          <a:p>
            <a:pPr marL="342900" indent="-342900" rtl="0">
              <a:buFont typeface="Arial" panose="020B0604020202020204" pitchFamily="34" charset="0"/>
              <a:buChar char="•"/>
            </a:pPr>
            <a:r>
              <a:rPr lang="fr-FR" dirty="0"/>
              <a:t>Traitement valeurs manquantes</a:t>
            </a:r>
          </a:p>
          <a:p>
            <a:pPr marL="342900" indent="-342900" rtl="0">
              <a:buFont typeface="Arial" panose="020B0604020202020204" pitchFamily="34" charset="0"/>
              <a:buChar char="•"/>
            </a:pPr>
            <a:r>
              <a:rPr lang="fr-FR" dirty="0"/>
              <a:t>Transformation des formats</a:t>
            </a:r>
          </a:p>
          <a:p>
            <a:pPr marL="342900" indent="-342900" rtl="0">
              <a:buFont typeface="Arial" panose="020B0604020202020204" pitchFamily="34" charset="0"/>
              <a:buChar char="•"/>
            </a:pPr>
            <a:r>
              <a:rPr lang="fr-FR" dirty="0"/>
              <a:t>Identification et traitements </a:t>
            </a:r>
            <a:r>
              <a:rPr lang="fr-FR" dirty="0" err="1"/>
              <a:t>outlier</a:t>
            </a:r>
            <a:endParaRPr lang="fr-FR" dirty="0"/>
          </a:p>
        </p:txBody>
      </p:sp>
      <p:sp>
        <p:nvSpPr>
          <p:cNvPr id="3" name="Espace réservé du numéro de diapositive 2">
            <a:extLst>
              <a:ext uri="{FF2B5EF4-FFF2-40B4-BE49-F238E27FC236}">
                <a16:creationId xmlns:a16="http://schemas.microsoft.com/office/drawing/2014/main" id="{63FFF2FA-2279-2CCE-991C-ADDFAE4BC1D5}"/>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7</a:t>
            </a:fld>
            <a:endParaRPr lang="fr-FR" dirty="0"/>
          </a:p>
        </p:txBody>
      </p:sp>
      <p:pic>
        <p:nvPicPr>
          <p:cNvPr id="9" name="Image 8">
            <a:extLst>
              <a:ext uri="{FF2B5EF4-FFF2-40B4-BE49-F238E27FC236}">
                <a16:creationId xmlns:a16="http://schemas.microsoft.com/office/drawing/2014/main" id="{67E7214B-5997-CA38-AEDC-28388F9D1832}"/>
              </a:ext>
            </a:extLst>
          </p:cNvPr>
          <p:cNvPicPr>
            <a:picLocks noChangeAspect="1"/>
          </p:cNvPicPr>
          <p:nvPr/>
        </p:nvPicPr>
        <p:blipFill>
          <a:blip r:embed="rId3"/>
          <a:stretch>
            <a:fillRect/>
          </a:stretch>
        </p:blipFill>
        <p:spPr>
          <a:xfrm>
            <a:off x="6753727" y="1351006"/>
            <a:ext cx="2283181" cy="724001"/>
          </a:xfrm>
          <a:prstGeom prst="rect">
            <a:avLst/>
          </a:prstGeom>
        </p:spPr>
      </p:pic>
      <p:sp>
        <p:nvSpPr>
          <p:cNvPr id="10" name="ZoneTexte 9">
            <a:extLst>
              <a:ext uri="{FF2B5EF4-FFF2-40B4-BE49-F238E27FC236}">
                <a16:creationId xmlns:a16="http://schemas.microsoft.com/office/drawing/2014/main" id="{A0812BDB-C0E1-5419-95C8-9FD6F093C017}"/>
              </a:ext>
            </a:extLst>
          </p:cNvPr>
          <p:cNvSpPr txBox="1"/>
          <p:nvPr/>
        </p:nvSpPr>
        <p:spPr>
          <a:xfrm>
            <a:off x="6753726" y="889687"/>
            <a:ext cx="5341168" cy="523220"/>
          </a:xfrm>
          <a:prstGeom prst="rect">
            <a:avLst/>
          </a:prstGeom>
          <a:noFill/>
        </p:spPr>
        <p:txBody>
          <a:bodyPr wrap="square" rtlCol="0">
            <a:spAutoFit/>
          </a:bodyPr>
          <a:lstStyle/>
          <a:p>
            <a:r>
              <a:rPr lang="fr-FR" sz="1400" dirty="0"/>
              <a:t>Doublons: analyse des doublons sur la variable « </a:t>
            </a:r>
            <a:r>
              <a:rPr lang="fr-FR" sz="1400" dirty="0" err="1"/>
              <a:t>OseBuildingID</a:t>
            </a:r>
            <a:r>
              <a:rPr lang="fr-FR" sz="1400" dirty="0"/>
              <a:t> » qui est doit être unique pour l’identification</a:t>
            </a:r>
          </a:p>
        </p:txBody>
      </p:sp>
      <p:sp>
        <p:nvSpPr>
          <p:cNvPr id="11" name="ZoneTexte 10">
            <a:extLst>
              <a:ext uri="{FF2B5EF4-FFF2-40B4-BE49-F238E27FC236}">
                <a16:creationId xmlns:a16="http://schemas.microsoft.com/office/drawing/2014/main" id="{836BE5FC-3AE5-5063-3C2E-67FF288D7E45}"/>
              </a:ext>
            </a:extLst>
          </p:cNvPr>
          <p:cNvSpPr txBox="1"/>
          <p:nvPr/>
        </p:nvSpPr>
        <p:spPr>
          <a:xfrm>
            <a:off x="6753726" y="2154195"/>
            <a:ext cx="5341168" cy="523220"/>
          </a:xfrm>
          <a:prstGeom prst="rect">
            <a:avLst/>
          </a:prstGeom>
          <a:noFill/>
        </p:spPr>
        <p:txBody>
          <a:bodyPr wrap="square" rtlCol="0">
            <a:spAutoFit/>
          </a:bodyPr>
          <a:lstStyle/>
          <a:p>
            <a:r>
              <a:rPr lang="fr-FR" sz="1400" dirty="0"/>
              <a:t>Il faut aussi filtrer les données, car on analyse les bâtiments non destinés à l’habitation.</a:t>
            </a:r>
          </a:p>
        </p:txBody>
      </p:sp>
      <p:pic>
        <p:nvPicPr>
          <p:cNvPr id="13" name="Image 12">
            <a:extLst>
              <a:ext uri="{FF2B5EF4-FFF2-40B4-BE49-F238E27FC236}">
                <a16:creationId xmlns:a16="http://schemas.microsoft.com/office/drawing/2014/main" id="{B6A609E5-22FB-0A99-39D5-EE51394092E6}"/>
              </a:ext>
            </a:extLst>
          </p:cNvPr>
          <p:cNvPicPr>
            <a:picLocks noChangeAspect="1"/>
          </p:cNvPicPr>
          <p:nvPr/>
        </p:nvPicPr>
        <p:blipFill>
          <a:blip r:embed="rId4"/>
          <a:stretch>
            <a:fillRect/>
          </a:stretch>
        </p:blipFill>
        <p:spPr>
          <a:xfrm>
            <a:off x="6728663" y="2646523"/>
            <a:ext cx="5153744" cy="1800476"/>
          </a:xfrm>
          <a:prstGeom prst="rect">
            <a:avLst/>
          </a:prstGeom>
        </p:spPr>
      </p:pic>
      <p:pic>
        <p:nvPicPr>
          <p:cNvPr id="15" name="Image 14">
            <a:extLst>
              <a:ext uri="{FF2B5EF4-FFF2-40B4-BE49-F238E27FC236}">
                <a16:creationId xmlns:a16="http://schemas.microsoft.com/office/drawing/2014/main" id="{F9F9A5D9-3B56-91FE-09D2-12AED4212752}"/>
              </a:ext>
            </a:extLst>
          </p:cNvPr>
          <p:cNvPicPr>
            <a:picLocks noChangeAspect="1"/>
          </p:cNvPicPr>
          <p:nvPr/>
        </p:nvPicPr>
        <p:blipFill>
          <a:blip r:embed="rId5"/>
          <a:stretch>
            <a:fillRect/>
          </a:stretch>
        </p:blipFill>
        <p:spPr>
          <a:xfrm>
            <a:off x="911352" y="4176475"/>
            <a:ext cx="5215678" cy="1724266"/>
          </a:xfrm>
          <a:prstGeom prst="rect">
            <a:avLst/>
          </a:prstGeom>
        </p:spPr>
      </p:pic>
      <p:sp>
        <p:nvSpPr>
          <p:cNvPr id="16" name="ZoneTexte 15">
            <a:extLst>
              <a:ext uri="{FF2B5EF4-FFF2-40B4-BE49-F238E27FC236}">
                <a16:creationId xmlns:a16="http://schemas.microsoft.com/office/drawing/2014/main" id="{99F4E9BF-3841-DA22-10EE-72B02308FBEF}"/>
              </a:ext>
            </a:extLst>
          </p:cNvPr>
          <p:cNvSpPr txBox="1"/>
          <p:nvPr/>
        </p:nvSpPr>
        <p:spPr>
          <a:xfrm>
            <a:off x="911352" y="3645229"/>
            <a:ext cx="5341168" cy="523220"/>
          </a:xfrm>
          <a:prstGeom prst="rect">
            <a:avLst/>
          </a:prstGeom>
          <a:noFill/>
        </p:spPr>
        <p:txBody>
          <a:bodyPr wrap="square" rtlCol="0">
            <a:spAutoFit/>
          </a:bodyPr>
          <a:lstStyle/>
          <a:p>
            <a:r>
              <a:rPr lang="fr-FR" sz="1400" dirty="0"/>
              <a:t>Gestion des formats, afin d’avoir une cohérence dans les données</a:t>
            </a:r>
          </a:p>
        </p:txBody>
      </p:sp>
    </p:spTree>
    <p:extLst>
      <p:ext uri="{BB962C8B-B14F-4D97-AF65-F5344CB8AC3E}">
        <p14:creationId xmlns:p14="http://schemas.microsoft.com/office/powerpoint/2010/main" val="283273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6AFB0-E93E-B900-841B-70FA9CE89E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25F80C2-6D8F-C8A3-5FDA-39187CAB39B5}"/>
              </a:ext>
            </a:extLst>
          </p:cNvPr>
          <p:cNvSpPr>
            <a:spLocks noGrp="1"/>
          </p:cNvSpPr>
          <p:nvPr>
            <p:ph type="title"/>
          </p:nvPr>
        </p:nvSpPr>
        <p:spPr>
          <a:xfrm>
            <a:off x="893064" y="72518"/>
            <a:ext cx="10405174" cy="545640"/>
          </a:xfrm>
        </p:spPr>
        <p:txBody>
          <a:bodyPr rtlCol="0">
            <a:normAutofit/>
          </a:bodyPr>
          <a:lstStyle>
            <a:defPPr>
              <a:defRPr lang="fr-FR"/>
            </a:defPPr>
          </a:lstStyle>
          <a:p>
            <a:pPr rtl="0"/>
            <a:r>
              <a:rPr lang="fr-FR" dirty="0"/>
              <a:t>Exploration des données</a:t>
            </a:r>
          </a:p>
        </p:txBody>
      </p:sp>
      <p:sp>
        <p:nvSpPr>
          <p:cNvPr id="4" name="Espace réservé du contenu 3">
            <a:extLst>
              <a:ext uri="{FF2B5EF4-FFF2-40B4-BE49-F238E27FC236}">
                <a16:creationId xmlns:a16="http://schemas.microsoft.com/office/drawing/2014/main" id="{39EF3F60-F3FB-BBC2-6E6D-101B4BA1638C}"/>
              </a:ext>
            </a:extLst>
          </p:cNvPr>
          <p:cNvSpPr>
            <a:spLocks noGrp="1"/>
          </p:cNvSpPr>
          <p:nvPr>
            <p:ph sz="quarter" idx="13"/>
          </p:nvPr>
        </p:nvSpPr>
        <p:spPr>
          <a:xfrm>
            <a:off x="893064" y="889687"/>
            <a:ext cx="5341168" cy="3089189"/>
          </a:xfrm>
        </p:spPr>
        <p:txBody>
          <a:bodyPr rtlCol="0"/>
          <a:lstStyle>
            <a:defPPr>
              <a:defRPr lang="fr-FR"/>
            </a:defPPr>
          </a:lstStyle>
          <a:p>
            <a:pPr rtl="0"/>
            <a:r>
              <a:rPr lang="fr-FR" dirty="0"/>
              <a:t>Sur les données, il faut :</a:t>
            </a:r>
          </a:p>
          <a:p>
            <a:pPr marL="342900" indent="-342900" rtl="0">
              <a:buFont typeface="Arial" panose="020B0604020202020204" pitchFamily="34" charset="0"/>
              <a:buChar char="•"/>
            </a:pPr>
            <a:r>
              <a:rPr lang="fr-FR" dirty="0"/>
              <a:t>Supprimer les doublons</a:t>
            </a:r>
          </a:p>
          <a:p>
            <a:pPr marL="342900" indent="-342900" rtl="0">
              <a:buFont typeface="Arial" panose="020B0604020202020204" pitchFamily="34" charset="0"/>
              <a:buChar char="•"/>
            </a:pPr>
            <a:r>
              <a:rPr lang="fr-FR" dirty="0"/>
              <a:t>Filtrage des données incohérentes</a:t>
            </a:r>
          </a:p>
          <a:p>
            <a:pPr marL="342900" indent="-342900" rtl="0">
              <a:buFont typeface="Arial" panose="020B0604020202020204" pitchFamily="34" charset="0"/>
              <a:buChar char="•"/>
            </a:pPr>
            <a:r>
              <a:rPr lang="fr-FR" dirty="0"/>
              <a:t>Traitement valeurs manquantes</a:t>
            </a:r>
          </a:p>
          <a:p>
            <a:pPr marL="342900" indent="-342900" rtl="0">
              <a:buFont typeface="Arial" panose="020B0604020202020204" pitchFamily="34" charset="0"/>
              <a:buChar char="•"/>
            </a:pPr>
            <a:r>
              <a:rPr lang="fr-FR" dirty="0"/>
              <a:t>Transformation des formats</a:t>
            </a:r>
          </a:p>
          <a:p>
            <a:pPr marL="342900" indent="-342900" rtl="0">
              <a:buFont typeface="Arial" panose="020B0604020202020204" pitchFamily="34" charset="0"/>
              <a:buChar char="•"/>
            </a:pPr>
            <a:r>
              <a:rPr lang="fr-FR" dirty="0"/>
              <a:t>Identification et traitements </a:t>
            </a:r>
            <a:r>
              <a:rPr lang="fr-FR" dirty="0" err="1"/>
              <a:t>outliers</a:t>
            </a:r>
            <a:endParaRPr lang="fr-FR" dirty="0"/>
          </a:p>
        </p:txBody>
      </p:sp>
      <p:sp>
        <p:nvSpPr>
          <p:cNvPr id="3" name="Espace réservé du numéro de diapositive 2">
            <a:extLst>
              <a:ext uri="{FF2B5EF4-FFF2-40B4-BE49-F238E27FC236}">
                <a16:creationId xmlns:a16="http://schemas.microsoft.com/office/drawing/2014/main" id="{AFA8002F-5717-DAEB-1F00-8CF169675809}"/>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8</a:t>
            </a:fld>
            <a:endParaRPr lang="fr-FR" dirty="0"/>
          </a:p>
        </p:txBody>
      </p:sp>
      <p:sp>
        <p:nvSpPr>
          <p:cNvPr id="11" name="ZoneTexte 10">
            <a:extLst>
              <a:ext uri="{FF2B5EF4-FFF2-40B4-BE49-F238E27FC236}">
                <a16:creationId xmlns:a16="http://schemas.microsoft.com/office/drawing/2014/main" id="{9804392F-CDAE-CB61-4C08-BD08A3BF7F55}"/>
              </a:ext>
            </a:extLst>
          </p:cNvPr>
          <p:cNvSpPr txBox="1"/>
          <p:nvPr/>
        </p:nvSpPr>
        <p:spPr>
          <a:xfrm>
            <a:off x="6712536" y="889687"/>
            <a:ext cx="5341168" cy="307777"/>
          </a:xfrm>
          <a:prstGeom prst="rect">
            <a:avLst/>
          </a:prstGeom>
          <a:noFill/>
        </p:spPr>
        <p:txBody>
          <a:bodyPr wrap="square" rtlCol="0">
            <a:spAutoFit/>
          </a:bodyPr>
          <a:lstStyle/>
          <a:p>
            <a:r>
              <a:rPr lang="fr-FR" sz="1400" dirty="0"/>
              <a:t>Gestion des </a:t>
            </a:r>
            <a:r>
              <a:rPr lang="fr-FR" sz="1400" dirty="0" err="1"/>
              <a:t>outliers</a:t>
            </a:r>
            <a:r>
              <a:rPr lang="fr-FR" sz="1400" dirty="0"/>
              <a:t> dans notre </a:t>
            </a:r>
            <a:r>
              <a:rPr lang="fr-FR" sz="1400" dirty="0" err="1"/>
              <a:t>dataframe</a:t>
            </a:r>
            <a:r>
              <a:rPr lang="fr-FR" sz="1400" dirty="0"/>
              <a:t>. </a:t>
            </a:r>
          </a:p>
        </p:txBody>
      </p:sp>
      <p:pic>
        <p:nvPicPr>
          <p:cNvPr id="8" name="Image 7">
            <a:extLst>
              <a:ext uri="{FF2B5EF4-FFF2-40B4-BE49-F238E27FC236}">
                <a16:creationId xmlns:a16="http://schemas.microsoft.com/office/drawing/2014/main" id="{D7910ADF-B262-DC1F-9074-3528D1A223EE}"/>
              </a:ext>
            </a:extLst>
          </p:cNvPr>
          <p:cNvPicPr>
            <a:picLocks noChangeAspect="1"/>
          </p:cNvPicPr>
          <p:nvPr/>
        </p:nvPicPr>
        <p:blipFill>
          <a:blip r:embed="rId3"/>
          <a:stretch>
            <a:fillRect/>
          </a:stretch>
        </p:blipFill>
        <p:spPr>
          <a:xfrm>
            <a:off x="6712536" y="1197464"/>
            <a:ext cx="3267531" cy="1305107"/>
          </a:xfrm>
          <a:prstGeom prst="rect">
            <a:avLst/>
          </a:prstGeom>
        </p:spPr>
      </p:pic>
      <p:sp>
        <p:nvSpPr>
          <p:cNvPr id="15" name="ZoneTexte 14">
            <a:extLst>
              <a:ext uri="{FF2B5EF4-FFF2-40B4-BE49-F238E27FC236}">
                <a16:creationId xmlns:a16="http://schemas.microsoft.com/office/drawing/2014/main" id="{D7821F87-2AAB-784C-BE49-A97A40859679}"/>
              </a:ext>
            </a:extLst>
          </p:cNvPr>
          <p:cNvSpPr txBox="1"/>
          <p:nvPr/>
        </p:nvSpPr>
        <p:spPr>
          <a:xfrm>
            <a:off x="6712536" y="2502571"/>
            <a:ext cx="5341168" cy="954107"/>
          </a:xfrm>
          <a:prstGeom prst="rect">
            <a:avLst/>
          </a:prstGeom>
          <a:noFill/>
        </p:spPr>
        <p:txBody>
          <a:bodyPr wrap="square" rtlCol="0">
            <a:spAutoFit/>
          </a:bodyPr>
          <a:lstStyle/>
          <a:p>
            <a:r>
              <a:rPr lang="fr-FR" sz="1400" dirty="0"/>
              <a:t>Traitement des valeurs manquantes, 12% de valeurs manquantes dans le </a:t>
            </a:r>
            <a:r>
              <a:rPr lang="fr-FR" sz="1400" dirty="0" err="1"/>
              <a:t>dataframe</a:t>
            </a:r>
            <a:r>
              <a:rPr lang="fr-FR" sz="1400" dirty="0"/>
              <a:t>, suppression des colonnes avec plus de 90% de valeurs manquantes.</a:t>
            </a:r>
            <a:br>
              <a:rPr lang="fr-FR" sz="1400" dirty="0"/>
            </a:br>
            <a:endParaRPr lang="fr-FR" sz="1400" dirty="0"/>
          </a:p>
        </p:txBody>
      </p:sp>
      <p:pic>
        <p:nvPicPr>
          <p:cNvPr id="17" name="Image 16">
            <a:extLst>
              <a:ext uri="{FF2B5EF4-FFF2-40B4-BE49-F238E27FC236}">
                <a16:creationId xmlns:a16="http://schemas.microsoft.com/office/drawing/2014/main" id="{26A56B15-4D6B-77FD-E29D-C415AA1966BC}"/>
              </a:ext>
            </a:extLst>
          </p:cNvPr>
          <p:cNvPicPr>
            <a:picLocks noChangeAspect="1"/>
          </p:cNvPicPr>
          <p:nvPr/>
        </p:nvPicPr>
        <p:blipFill>
          <a:blip r:embed="rId4"/>
          <a:stretch>
            <a:fillRect/>
          </a:stretch>
        </p:blipFill>
        <p:spPr>
          <a:xfrm>
            <a:off x="6712536" y="3255243"/>
            <a:ext cx="4153480" cy="1248685"/>
          </a:xfrm>
          <a:prstGeom prst="rect">
            <a:avLst/>
          </a:prstGeom>
        </p:spPr>
      </p:pic>
      <p:pic>
        <p:nvPicPr>
          <p:cNvPr id="19" name="Image 18">
            <a:extLst>
              <a:ext uri="{FF2B5EF4-FFF2-40B4-BE49-F238E27FC236}">
                <a16:creationId xmlns:a16="http://schemas.microsoft.com/office/drawing/2014/main" id="{25BC3FDB-2C6B-2539-8712-CF6F93D52174}"/>
              </a:ext>
            </a:extLst>
          </p:cNvPr>
          <p:cNvPicPr>
            <a:picLocks noChangeAspect="1"/>
          </p:cNvPicPr>
          <p:nvPr/>
        </p:nvPicPr>
        <p:blipFill>
          <a:blip r:embed="rId5"/>
          <a:stretch>
            <a:fillRect/>
          </a:stretch>
        </p:blipFill>
        <p:spPr>
          <a:xfrm>
            <a:off x="911352" y="4705559"/>
            <a:ext cx="8341552" cy="732165"/>
          </a:xfrm>
          <a:prstGeom prst="rect">
            <a:avLst/>
          </a:prstGeom>
        </p:spPr>
      </p:pic>
      <p:sp>
        <p:nvSpPr>
          <p:cNvPr id="20" name="ZoneTexte 19">
            <a:extLst>
              <a:ext uri="{FF2B5EF4-FFF2-40B4-BE49-F238E27FC236}">
                <a16:creationId xmlns:a16="http://schemas.microsoft.com/office/drawing/2014/main" id="{E683FDB2-BB83-3DD6-A09B-06E5ECC4FEF7}"/>
              </a:ext>
            </a:extLst>
          </p:cNvPr>
          <p:cNvSpPr txBox="1"/>
          <p:nvPr/>
        </p:nvSpPr>
        <p:spPr>
          <a:xfrm>
            <a:off x="893064" y="3549821"/>
            <a:ext cx="4544545" cy="954107"/>
          </a:xfrm>
          <a:prstGeom prst="rect">
            <a:avLst/>
          </a:prstGeom>
          <a:noFill/>
        </p:spPr>
        <p:txBody>
          <a:bodyPr wrap="square" rtlCol="0">
            <a:spAutoFit/>
          </a:bodyPr>
          <a:lstStyle/>
          <a:p>
            <a:r>
              <a:rPr lang="fr-FR" sz="1400" dirty="0"/>
              <a:t>Remplacement des valeurs par 0 ou « None » dans certaines colonnes car cela peut signifier que les bâtiments n’ont pas d’autres utilisations que leur principal.</a:t>
            </a:r>
          </a:p>
        </p:txBody>
      </p:sp>
    </p:spTree>
    <p:extLst>
      <p:ext uri="{BB962C8B-B14F-4D97-AF65-F5344CB8AC3E}">
        <p14:creationId xmlns:p14="http://schemas.microsoft.com/office/powerpoint/2010/main" val="6227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8781-EA0D-099C-4587-8073EFC0FCC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4E83B7B-6914-751E-63F2-2CD301A6A9C5}"/>
              </a:ext>
            </a:extLst>
          </p:cNvPr>
          <p:cNvSpPr>
            <a:spLocks noGrp="1"/>
          </p:cNvSpPr>
          <p:nvPr>
            <p:ph type="title"/>
          </p:nvPr>
        </p:nvSpPr>
        <p:spPr>
          <a:xfrm>
            <a:off x="893064" y="72518"/>
            <a:ext cx="10405174" cy="635936"/>
          </a:xfrm>
        </p:spPr>
        <p:txBody>
          <a:bodyPr rtlCol="0"/>
          <a:lstStyle>
            <a:defPPr>
              <a:defRPr lang="fr-FR"/>
            </a:defPPr>
          </a:lstStyle>
          <a:p>
            <a:pPr rtl="0"/>
            <a:r>
              <a:rPr lang="fr-FR" dirty="0" err="1"/>
              <a:t>Features</a:t>
            </a:r>
            <a:r>
              <a:rPr lang="fr-FR" dirty="0"/>
              <a:t> engineering</a:t>
            </a:r>
          </a:p>
        </p:txBody>
      </p:sp>
      <p:sp>
        <p:nvSpPr>
          <p:cNvPr id="4" name="Espace réservé du contenu 3">
            <a:extLst>
              <a:ext uri="{FF2B5EF4-FFF2-40B4-BE49-F238E27FC236}">
                <a16:creationId xmlns:a16="http://schemas.microsoft.com/office/drawing/2014/main" id="{BB0D9CFD-9C1E-DD95-F138-410F530E975C}"/>
              </a:ext>
            </a:extLst>
          </p:cNvPr>
          <p:cNvSpPr>
            <a:spLocks noGrp="1"/>
          </p:cNvSpPr>
          <p:nvPr>
            <p:ph sz="quarter" idx="13"/>
          </p:nvPr>
        </p:nvSpPr>
        <p:spPr>
          <a:xfrm>
            <a:off x="893064" y="854075"/>
            <a:ext cx="5037018" cy="4970076"/>
          </a:xfrm>
        </p:spPr>
        <p:txBody>
          <a:bodyPr rtlCol="0">
            <a:normAutofit/>
          </a:bodyPr>
          <a:lstStyle>
            <a:defPPr>
              <a:defRPr lang="fr-FR"/>
            </a:defPPr>
          </a:lstStyle>
          <a:p>
            <a:pPr rtl="0"/>
            <a:r>
              <a:rPr lang="fr-FR" dirty="0"/>
              <a:t>Pour cette partie, on va tout d’abord:</a:t>
            </a:r>
          </a:p>
          <a:p>
            <a:pPr marL="342900" indent="-342900" rtl="0">
              <a:buFont typeface="Arial" panose="020B0604020202020204" pitchFamily="34" charset="0"/>
              <a:buChar char="•"/>
            </a:pPr>
            <a:r>
              <a:rPr lang="fr-FR" dirty="0"/>
              <a:t>Crée une variable pour avoir l’âge du bâtiment.</a:t>
            </a:r>
          </a:p>
          <a:p>
            <a:pPr marL="342900" indent="-342900" rtl="0">
              <a:buFont typeface="Arial" panose="020B0604020202020204" pitchFamily="34" charset="0"/>
              <a:buChar char="•"/>
            </a:pPr>
            <a:r>
              <a:rPr lang="fr-FR" dirty="0"/>
              <a:t>Création d’une variable booléenne qui déterminer la consommation de tel ou tel énergie</a:t>
            </a:r>
          </a:p>
          <a:p>
            <a:pPr marL="342900" indent="-342900" rtl="0">
              <a:buFont typeface="Arial" panose="020B0604020202020204" pitchFamily="34" charset="0"/>
              <a:buChar char="•"/>
            </a:pPr>
            <a:r>
              <a:rPr lang="fr-FR" dirty="0"/>
              <a:t>Détermination de l’énergie la plus utilisée pour chaque bâtiment</a:t>
            </a:r>
          </a:p>
          <a:p>
            <a:pPr marL="342900" indent="-342900" rtl="0">
              <a:buFont typeface="Arial" panose="020B0604020202020204" pitchFamily="34" charset="0"/>
              <a:buChar char="•"/>
            </a:pPr>
            <a:r>
              <a:rPr lang="fr-FR" dirty="0"/>
              <a:t>Crée une variable du ratio de la surface du parking en fonction de la surface totale</a:t>
            </a:r>
          </a:p>
          <a:p>
            <a:pPr marL="342900" indent="-342900" rtl="0">
              <a:buFont typeface="Arial" panose="020B0604020202020204" pitchFamily="34" charset="0"/>
              <a:buChar char="•"/>
            </a:pPr>
            <a:r>
              <a:rPr lang="fr-FR" dirty="0"/>
              <a:t>Suppression des variables relatives à l’énergie mesurée et qui sont couteux</a:t>
            </a:r>
          </a:p>
        </p:txBody>
      </p:sp>
      <p:sp>
        <p:nvSpPr>
          <p:cNvPr id="3" name="Espace réservé du numéro de diapositive 2">
            <a:extLst>
              <a:ext uri="{FF2B5EF4-FFF2-40B4-BE49-F238E27FC236}">
                <a16:creationId xmlns:a16="http://schemas.microsoft.com/office/drawing/2014/main" id="{07AE38B9-54D4-05A8-C006-0656449F8F82}"/>
              </a:ext>
            </a:extLst>
          </p:cNvPr>
          <p:cNvSpPr>
            <a:spLocks noGrp="1"/>
          </p:cNvSpPr>
          <p:nvPr>
            <p:ph type="sldNum" sz="quarter" idx="12"/>
          </p:nvPr>
        </p:nvSpPr>
        <p:spPr>
          <a:xfrm>
            <a:off x="911352" y="6246622"/>
            <a:ext cx="2670048" cy="365125"/>
          </a:xfrm>
        </p:spPr>
        <p:txBody>
          <a:bodyPr rtlCol="0"/>
          <a:lstStyle>
            <a:defPPr>
              <a:defRPr lang="fr-FR"/>
            </a:defPPr>
          </a:lstStyle>
          <a:p>
            <a:pPr rtl="0"/>
            <a:fld id="{B5CEABB6-07DC-46E8-9B57-56EC44A396E5}" type="slidenum">
              <a:rPr lang="fr-FR" smtClean="0"/>
              <a:pPr rtl="0"/>
              <a:t>9</a:t>
            </a:fld>
            <a:endParaRPr lang="fr-FR" dirty="0"/>
          </a:p>
        </p:txBody>
      </p:sp>
      <p:pic>
        <p:nvPicPr>
          <p:cNvPr id="9" name="Image 8">
            <a:extLst>
              <a:ext uri="{FF2B5EF4-FFF2-40B4-BE49-F238E27FC236}">
                <a16:creationId xmlns:a16="http://schemas.microsoft.com/office/drawing/2014/main" id="{BFA15D9A-B439-960B-4CD3-8B4B92476D32}"/>
              </a:ext>
            </a:extLst>
          </p:cNvPr>
          <p:cNvPicPr>
            <a:picLocks noChangeAspect="1"/>
          </p:cNvPicPr>
          <p:nvPr/>
        </p:nvPicPr>
        <p:blipFill>
          <a:blip r:embed="rId3"/>
          <a:stretch>
            <a:fillRect/>
          </a:stretch>
        </p:blipFill>
        <p:spPr>
          <a:xfrm>
            <a:off x="6095651" y="854075"/>
            <a:ext cx="5630061" cy="771633"/>
          </a:xfrm>
          <a:prstGeom prst="rect">
            <a:avLst/>
          </a:prstGeom>
        </p:spPr>
      </p:pic>
      <p:pic>
        <p:nvPicPr>
          <p:cNvPr id="11" name="Image 10">
            <a:extLst>
              <a:ext uri="{FF2B5EF4-FFF2-40B4-BE49-F238E27FC236}">
                <a16:creationId xmlns:a16="http://schemas.microsoft.com/office/drawing/2014/main" id="{216D6652-F1F2-7637-CCBC-1511B4E8BFDC}"/>
              </a:ext>
            </a:extLst>
          </p:cNvPr>
          <p:cNvPicPr>
            <a:picLocks noChangeAspect="1"/>
          </p:cNvPicPr>
          <p:nvPr/>
        </p:nvPicPr>
        <p:blipFill>
          <a:blip r:embed="rId4"/>
          <a:stretch>
            <a:fillRect/>
          </a:stretch>
        </p:blipFill>
        <p:spPr>
          <a:xfrm>
            <a:off x="6095651" y="1732798"/>
            <a:ext cx="5630061" cy="1400370"/>
          </a:xfrm>
          <a:prstGeom prst="rect">
            <a:avLst/>
          </a:prstGeom>
        </p:spPr>
      </p:pic>
      <p:pic>
        <p:nvPicPr>
          <p:cNvPr id="13" name="Image 12">
            <a:extLst>
              <a:ext uri="{FF2B5EF4-FFF2-40B4-BE49-F238E27FC236}">
                <a16:creationId xmlns:a16="http://schemas.microsoft.com/office/drawing/2014/main" id="{2DE1E359-AF6F-87CA-0A7F-D5A52DF63628}"/>
              </a:ext>
            </a:extLst>
          </p:cNvPr>
          <p:cNvPicPr>
            <a:picLocks noChangeAspect="1"/>
          </p:cNvPicPr>
          <p:nvPr/>
        </p:nvPicPr>
        <p:blipFill>
          <a:blip r:embed="rId5"/>
          <a:stretch>
            <a:fillRect/>
          </a:stretch>
        </p:blipFill>
        <p:spPr>
          <a:xfrm>
            <a:off x="6095651" y="3216875"/>
            <a:ext cx="5630060" cy="1895740"/>
          </a:xfrm>
          <a:prstGeom prst="rect">
            <a:avLst/>
          </a:prstGeom>
        </p:spPr>
      </p:pic>
      <p:pic>
        <p:nvPicPr>
          <p:cNvPr id="15" name="Image 14">
            <a:extLst>
              <a:ext uri="{FF2B5EF4-FFF2-40B4-BE49-F238E27FC236}">
                <a16:creationId xmlns:a16="http://schemas.microsoft.com/office/drawing/2014/main" id="{DFB7AFC2-2551-B2A3-06EB-7A35500EFE8F}"/>
              </a:ext>
            </a:extLst>
          </p:cNvPr>
          <p:cNvPicPr>
            <a:picLocks noChangeAspect="1"/>
          </p:cNvPicPr>
          <p:nvPr/>
        </p:nvPicPr>
        <p:blipFill>
          <a:blip r:embed="rId6"/>
          <a:stretch>
            <a:fillRect/>
          </a:stretch>
        </p:blipFill>
        <p:spPr>
          <a:xfrm>
            <a:off x="6095651" y="5196322"/>
            <a:ext cx="5630060" cy="285790"/>
          </a:xfrm>
          <a:prstGeom prst="rect">
            <a:avLst/>
          </a:prstGeom>
        </p:spPr>
      </p:pic>
      <p:pic>
        <p:nvPicPr>
          <p:cNvPr id="17" name="Image 16">
            <a:extLst>
              <a:ext uri="{FF2B5EF4-FFF2-40B4-BE49-F238E27FC236}">
                <a16:creationId xmlns:a16="http://schemas.microsoft.com/office/drawing/2014/main" id="{314C34E1-F6A3-2C24-EA3D-201E30D9C89B}"/>
              </a:ext>
            </a:extLst>
          </p:cNvPr>
          <p:cNvPicPr>
            <a:picLocks noChangeAspect="1"/>
          </p:cNvPicPr>
          <p:nvPr/>
        </p:nvPicPr>
        <p:blipFill>
          <a:blip r:embed="rId7"/>
          <a:stretch>
            <a:fillRect/>
          </a:stretch>
        </p:blipFill>
        <p:spPr>
          <a:xfrm>
            <a:off x="6095652" y="5565819"/>
            <a:ext cx="5630060" cy="562053"/>
          </a:xfrm>
          <a:prstGeom prst="rect">
            <a:avLst/>
          </a:prstGeom>
        </p:spPr>
      </p:pic>
    </p:spTree>
    <p:extLst>
      <p:ext uri="{BB962C8B-B14F-4D97-AF65-F5344CB8AC3E}">
        <p14:creationId xmlns:p14="http://schemas.microsoft.com/office/powerpoint/2010/main" val="2374388982"/>
      </p:ext>
    </p:extLst>
  </p:cSld>
  <p:clrMapOvr>
    <a:masterClrMapping/>
  </p:clrMapOvr>
</p:sld>
</file>

<file path=ppt/theme/theme1.xml><?xml version="1.0" encoding="utf-8"?>
<a:theme xmlns:a="http://schemas.openxmlformats.org/drawingml/2006/main" name="Personnalisé">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42494_TF16411248_Win32" id="{2EDB2FE5-7689-4146-8179-5A3B6AE9058C}" vid="{73B341AD-CE54-4EAE-8CFA-CC59499255F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{7069AD4D-EA55-4B64-9147-8266EEB56101}tf16411248_win32</Template>
  <TotalTime>389</TotalTime>
  <Words>1379</Words>
  <Application>Microsoft Office PowerPoint</Application>
  <PresentationFormat>Grand écran</PresentationFormat>
  <Paragraphs>168</Paragraphs>
  <Slides>23</Slides>
  <Notes>23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Avenir Next LT Pro Light</vt:lpstr>
      <vt:lpstr>Calibri</vt:lpstr>
      <vt:lpstr>Helvetica Neue</vt:lpstr>
      <vt:lpstr>Posterama</vt:lpstr>
      <vt:lpstr>Personnalisé</vt:lpstr>
      <vt:lpstr>ANTICIPEZ LES BESOIN EN CONSOMMATION DE Bâtiment</vt:lpstr>
      <vt:lpstr>Ordre du jour </vt:lpstr>
      <vt:lpstr>Introduction</vt:lpstr>
      <vt:lpstr>Contexte</vt:lpstr>
      <vt:lpstr>Exploration des données</vt:lpstr>
      <vt:lpstr>Jeu de données</vt:lpstr>
      <vt:lpstr>Exploration des données</vt:lpstr>
      <vt:lpstr>Exploration des données</vt:lpstr>
      <vt:lpstr>Features engineering</vt:lpstr>
      <vt:lpstr>Exploration des données</vt:lpstr>
      <vt:lpstr>Exploration des données</vt:lpstr>
      <vt:lpstr>Modélisation et Evaluation</vt:lpstr>
      <vt:lpstr>PREPROCESSING des cibles</vt:lpstr>
      <vt:lpstr>OPTIMISATION DES MODèles</vt:lpstr>
      <vt:lpstr>TRANSFORMATION</vt:lpstr>
      <vt:lpstr>TRANSFORMATION</vt:lpstr>
      <vt:lpstr>EVALUATION</vt:lpstr>
      <vt:lpstr>FINE TUNING</vt:lpstr>
      <vt:lpstr>FEATURE IMPORTANCE GLOBAL ET LOCAL</vt:lpstr>
      <vt:lpstr>FEATURE IMPORTANCE GLOBAL ET LOCAL</vt:lpstr>
      <vt:lpstr>Impact Energy Score</vt:lpstr>
      <vt:lpstr>CONCLUSION</vt:lpstr>
      <vt:lpstr>Merci </vt:lpstr>
    </vt:vector>
  </TitlesOfParts>
  <Company>Laboratoires Thea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GOURVILLE</dc:creator>
  <cp:lastModifiedBy>Jonathan GOURVILLE</cp:lastModifiedBy>
  <cp:revision>2</cp:revision>
  <dcterms:created xsi:type="dcterms:W3CDTF">2025-04-01T07:32:01Z</dcterms:created>
  <dcterms:modified xsi:type="dcterms:W3CDTF">2025-04-01T14:01:43Z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